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64" r:id="rId4"/>
    <p:sldId id="265" r:id="rId5"/>
    <p:sldId id="258" r:id="rId6"/>
    <p:sldId id="259" r:id="rId7"/>
    <p:sldId id="260" r:id="rId8"/>
    <p:sldId id="261" r:id="rId9"/>
    <p:sldId id="262" r:id="rId10"/>
    <p:sldId id="263" r:id="rId11"/>
    <p:sldId id="267" r:id="rId12"/>
    <p:sldId id="268"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B64F7368-B4FB-4FB3-96AF-033F98906F74}">
          <p14:sldIdLst>
            <p14:sldId id="256"/>
            <p14:sldId id="257"/>
            <p14:sldId id="264"/>
            <p14:sldId id="265"/>
            <p14:sldId id="258"/>
            <p14:sldId id="259"/>
            <p14:sldId id="260"/>
            <p14:sldId id="261"/>
            <p14:sldId id="262"/>
            <p14:sldId id="263"/>
            <p14:sldId id="267"/>
            <p14:sldId id="268"/>
            <p14:sldId id="27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64" autoAdjust="0"/>
    <p:restoredTop sz="94660"/>
  </p:normalViewPr>
  <p:slideViewPr>
    <p:cSldViewPr snapToGrid="0">
      <p:cViewPr varScale="1">
        <p:scale>
          <a:sx n="115" d="100"/>
          <a:sy n="115" d="100"/>
        </p:scale>
        <p:origin x="372"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print">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35578D-970B-4854-88BA-24056A85EAD9}" type="datetimeFigureOut">
              <a:rPr lang="ro-RO" smtClean="0"/>
              <a:pPr/>
              <a:t>02.12.2018</a:t>
            </a:fld>
            <a:endParaRPr lang="ro-RO"/>
          </a:p>
        </p:txBody>
      </p:sp>
      <p:sp>
        <p:nvSpPr>
          <p:cNvPr id="5" name="Footer Placeholder 4"/>
          <p:cNvSpPr>
            <a:spLocks noGrp="1"/>
          </p:cNvSpPr>
          <p:nvPr>
            <p:ph type="ftr" sz="quarter" idx="11"/>
          </p:nvPr>
        </p:nvSpPr>
        <p:spPr>
          <a:xfrm>
            <a:off x="1876424" y="5410201"/>
            <a:ext cx="5124886" cy="365125"/>
          </a:xfrm>
        </p:spPr>
        <p:txBody>
          <a:bodyPr/>
          <a:lstStyle/>
          <a:p>
            <a:endParaRPr lang="ro-RO"/>
          </a:p>
        </p:txBody>
      </p:sp>
      <p:sp>
        <p:nvSpPr>
          <p:cNvPr id="6" name="Slide Number Placeholder 5"/>
          <p:cNvSpPr>
            <a:spLocks noGrp="1"/>
          </p:cNvSpPr>
          <p:nvPr>
            <p:ph type="sldNum" sz="quarter" idx="12"/>
          </p:nvPr>
        </p:nvSpPr>
        <p:spPr>
          <a:xfrm>
            <a:off x="9896911" y="5410199"/>
            <a:ext cx="771089" cy="365125"/>
          </a:xfrm>
        </p:spPr>
        <p:txBody>
          <a:bodyPr/>
          <a:lstStyle/>
          <a:p>
            <a:fld id="{BAE95E60-3EC3-4480-9647-605E2AFF869D}" type="slidenum">
              <a:rPr lang="ro-RO" smtClean="0"/>
              <a:pPr/>
              <a:t>‹#›</a:t>
            </a:fld>
            <a:endParaRPr lang="ro-RO"/>
          </a:p>
        </p:txBody>
      </p:sp>
    </p:spTree>
    <p:extLst>
      <p:ext uri="{BB962C8B-B14F-4D97-AF65-F5344CB8AC3E}">
        <p14:creationId xmlns:p14="http://schemas.microsoft.com/office/powerpoint/2010/main" val="3988975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35578D-970B-4854-88BA-24056A85EAD9}" type="datetimeFigureOut">
              <a:rPr lang="ro-RO" smtClean="0"/>
              <a:pPr/>
              <a:t>02.12.2018</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BAE95E60-3EC3-4480-9647-605E2AFF869D}" type="slidenum">
              <a:rPr lang="ro-RO" smtClean="0"/>
              <a:pPr/>
              <a:t>‹#›</a:t>
            </a:fld>
            <a:endParaRPr lang="ro-RO"/>
          </a:p>
        </p:txBody>
      </p:sp>
    </p:spTree>
    <p:extLst>
      <p:ext uri="{BB962C8B-B14F-4D97-AF65-F5344CB8AC3E}">
        <p14:creationId xmlns:p14="http://schemas.microsoft.com/office/powerpoint/2010/main" val="2413933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35578D-970B-4854-88BA-24056A85EAD9}" type="datetimeFigureOut">
              <a:rPr lang="ro-RO" smtClean="0"/>
              <a:pPr/>
              <a:t>02.12.2018</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BAE95E60-3EC3-4480-9647-605E2AFF869D}" type="slidenum">
              <a:rPr lang="ro-RO" smtClean="0"/>
              <a:pPr/>
              <a:t>‹#›</a:t>
            </a:fld>
            <a:endParaRPr lang="ro-RO"/>
          </a:p>
        </p:txBody>
      </p:sp>
    </p:spTree>
    <p:extLst>
      <p:ext uri="{BB962C8B-B14F-4D97-AF65-F5344CB8AC3E}">
        <p14:creationId xmlns:p14="http://schemas.microsoft.com/office/powerpoint/2010/main" val="1703235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35578D-970B-4854-88BA-24056A85EAD9}" type="datetimeFigureOut">
              <a:rPr lang="ro-RO" smtClean="0"/>
              <a:pPr/>
              <a:t>02.12.2018</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BAE95E60-3EC3-4480-9647-605E2AFF869D}" type="slidenum">
              <a:rPr lang="ro-RO" smtClean="0"/>
              <a:pPr/>
              <a:t>‹#›</a:t>
            </a:fld>
            <a:endParaRPr lang="ro-RO"/>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95015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35578D-970B-4854-88BA-24056A85EAD9}" type="datetimeFigureOut">
              <a:rPr lang="ro-RO" smtClean="0"/>
              <a:pPr/>
              <a:t>02.12.2018</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BAE95E60-3EC3-4480-9647-605E2AFF869D}" type="slidenum">
              <a:rPr lang="ro-RO" smtClean="0"/>
              <a:pPr/>
              <a:t>‹#›</a:t>
            </a:fld>
            <a:endParaRPr lang="ro-RO"/>
          </a:p>
        </p:txBody>
      </p:sp>
    </p:spTree>
    <p:extLst>
      <p:ext uri="{BB962C8B-B14F-4D97-AF65-F5344CB8AC3E}">
        <p14:creationId xmlns:p14="http://schemas.microsoft.com/office/powerpoint/2010/main" val="251129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B635578D-970B-4854-88BA-24056A85EAD9}" type="datetimeFigureOut">
              <a:rPr lang="ro-RO" smtClean="0"/>
              <a:pPr/>
              <a:t>02.12.2018</a:t>
            </a:fld>
            <a:endParaRPr lang="ro-RO"/>
          </a:p>
        </p:txBody>
      </p:sp>
      <p:sp>
        <p:nvSpPr>
          <p:cNvPr id="4" name="Footer Placeholder 3"/>
          <p:cNvSpPr>
            <a:spLocks noGrp="1"/>
          </p:cNvSpPr>
          <p:nvPr>
            <p:ph type="ftr" sz="quarter" idx="11"/>
          </p:nvPr>
        </p:nvSpPr>
        <p:spPr/>
        <p:txBody>
          <a:bodyPr/>
          <a:lstStyle/>
          <a:p>
            <a:endParaRPr lang="ro-RO"/>
          </a:p>
        </p:txBody>
      </p:sp>
      <p:sp>
        <p:nvSpPr>
          <p:cNvPr id="5" name="Slide Number Placeholder 4"/>
          <p:cNvSpPr>
            <a:spLocks noGrp="1"/>
          </p:cNvSpPr>
          <p:nvPr>
            <p:ph type="sldNum" sz="quarter" idx="12"/>
          </p:nvPr>
        </p:nvSpPr>
        <p:spPr/>
        <p:txBody>
          <a:bodyPr/>
          <a:lstStyle/>
          <a:p>
            <a:fld id="{BAE95E60-3EC3-4480-9647-605E2AFF869D}" type="slidenum">
              <a:rPr lang="ro-RO" smtClean="0"/>
              <a:pPr/>
              <a:t>‹#›</a:t>
            </a:fld>
            <a:endParaRPr lang="ro-RO"/>
          </a:p>
        </p:txBody>
      </p:sp>
    </p:spTree>
    <p:extLst>
      <p:ext uri="{BB962C8B-B14F-4D97-AF65-F5344CB8AC3E}">
        <p14:creationId xmlns:p14="http://schemas.microsoft.com/office/powerpoint/2010/main" val="34059435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B635578D-970B-4854-88BA-24056A85EAD9}" type="datetimeFigureOut">
              <a:rPr lang="ro-RO" smtClean="0"/>
              <a:pPr/>
              <a:t>02.12.2018</a:t>
            </a:fld>
            <a:endParaRPr lang="ro-RO"/>
          </a:p>
        </p:txBody>
      </p:sp>
      <p:sp>
        <p:nvSpPr>
          <p:cNvPr id="4" name="Footer Placeholder 3"/>
          <p:cNvSpPr>
            <a:spLocks noGrp="1"/>
          </p:cNvSpPr>
          <p:nvPr>
            <p:ph type="ftr" sz="quarter" idx="11"/>
          </p:nvPr>
        </p:nvSpPr>
        <p:spPr/>
        <p:txBody>
          <a:bodyPr/>
          <a:lstStyle/>
          <a:p>
            <a:endParaRPr lang="ro-RO"/>
          </a:p>
        </p:txBody>
      </p:sp>
      <p:sp>
        <p:nvSpPr>
          <p:cNvPr id="5" name="Slide Number Placeholder 4"/>
          <p:cNvSpPr>
            <a:spLocks noGrp="1"/>
          </p:cNvSpPr>
          <p:nvPr>
            <p:ph type="sldNum" sz="quarter" idx="12"/>
          </p:nvPr>
        </p:nvSpPr>
        <p:spPr/>
        <p:txBody>
          <a:bodyPr/>
          <a:lstStyle/>
          <a:p>
            <a:fld id="{BAE95E60-3EC3-4480-9647-605E2AFF869D}" type="slidenum">
              <a:rPr lang="ro-RO" smtClean="0"/>
              <a:pPr/>
              <a:t>‹#›</a:t>
            </a:fld>
            <a:endParaRPr lang="ro-RO"/>
          </a:p>
        </p:txBody>
      </p:sp>
    </p:spTree>
    <p:extLst>
      <p:ext uri="{BB962C8B-B14F-4D97-AF65-F5344CB8AC3E}">
        <p14:creationId xmlns:p14="http://schemas.microsoft.com/office/powerpoint/2010/main" val="2828884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35578D-970B-4854-88BA-24056A85EAD9}" type="datetimeFigureOut">
              <a:rPr lang="ro-RO" smtClean="0"/>
              <a:pPr/>
              <a:t>02.12.2018</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BAE95E60-3EC3-4480-9647-605E2AFF869D}" type="slidenum">
              <a:rPr lang="ro-RO" smtClean="0"/>
              <a:pPr/>
              <a:t>‹#›</a:t>
            </a:fld>
            <a:endParaRPr lang="ro-RO"/>
          </a:p>
        </p:txBody>
      </p:sp>
    </p:spTree>
    <p:extLst>
      <p:ext uri="{BB962C8B-B14F-4D97-AF65-F5344CB8AC3E}">
        <p14:creationId xmlns:p14="http://schemas.microsoft.com/office/powerpoint/2010/main" val="760234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35578D-970B-4854-88BA-24056A85EAD9}" type="datetimeFigureOut">
              <a:rPr lang="ro-RO" smtClean="0"/>
              <a:pPr/>
              <a:t>02.12.2018</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BAE95E60-3EC3-4480-9647-605E2AFF869D}" type="slidenum">
              <a:rPr lang="ro-RO" smtClean="0"/>
              <a:pPr/>
              <a:t>‹#›</a:t>
            </a:fld>
            <a:endParaRPr lang="ro-RO"/>
          </a:p>
        </p:txBody>
      </p:sp>
    </p:spTree>
    <p:extLst>
      <p:ext uri="{BB962C8B-B14F-4D97-AF65-F5344CB8AC3E}">
        <p14:creationId xmlns:p14="http://schemas.microsoft.com/office/powerpoint/2010/main" val="3095489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35578D-970B-4854-88BA-24056A85EAD9}" type="datetimeFigureOut">
              <a:rPr lang="ro-RO" smtClean="0"/>
              <a:pPr/>
              <a:t>02.12.2018</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BAE95E60-3EC3-4480-9647-605E2AFF869D}" type="slidenum">
              <a:rPr lang="ro-RO" smtClean="0"/>
              <a:pPr/>
              <a:t>‹#›</a:t>
            </a:fld>
            <a:endParaRPr lang="ro-RO"/>
          </a:p>
        </p:txBody>
      </p:sp>
    </p:spTree>
    <p:extLst>
      <p:ext uri="{BB962C8B-B14F-4D97-AF65-F5344CB8AC3E}">
        <p14:creationId xmlns:p14="http://schemas.microsoft.com/office/powerpoint/2010/main" val="4283794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35578D-970B-4854-88BA-24056A85EAD9}" type="datetimeFigureOut">
              <a:rPr lang="ro-RO" smtClean="0"/>
              <a:pPr/>
              <a:t>02.12.2018</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BAE95E60-3EC3-4480-9647-605E2AFF869D}" type="slidenum">
              <a:rPr lang="ro-RO" smtClean="0"/>
              <a:pPr/>
              <a:t>‹#›</a:t>
            </a:fld>
            <a:endParaRPr lang="ro-RO"/>
          </a:p>
        </p:txBody>
      </p:sp>
    </p:spTree>
    <p:extLst>
      <p:ext uri="{BB962C8B-B14F-4D97-AF65-F5344CB8AC3E}">
        <p14:creationId xmlns:p14="http://schemas.microsoft.com/office/powerpoint/2010/main" val="1603706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35578D-970B-4854-88BA-24056A85EAD9}" type="datetimeFigureOut">
              <a:rPr lang="ro-RO" smtClean="0"/>
              <a:pPr/>
              <a:t>02.12.2018</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BAE95E60-3EC3-4480-9647-605E2AFF869D}" type="slidenum">
              <a:rPr lang="ro-RO" smtClean="0"/>
              <a:pPr/>
              <a:t>‹#›</a:t>
            </a:fld>
            <a:endParaRPr lang="ro-RO"/>
          </a:p>
        </p:txBody>
      </p:sp>
    </p:spTree>
    <p:extLst>
      <p:ext uri="{BB962C8B-B14F-4D97-AF65-F5344CB8AC3E}">
        <p14:creationId xmlns:p14="http://schemas.microsoft.com/office/powerpoint/2010/main" val="1292423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35578D-970B-4854-88BA-24056A85EAD9}" type="datetimeFigureOut">
              <a:rPr lang="ro-RO" smtClean="0"/>
              <a:pPr/>
              <a:t>02.12.2018</a:t>
            </a:fld>
            <a:endParaRPr lang="ro-RO"/>
          </a:p>
        </p:txBody>
      </p:sp>
      <p:sp>
        <p:nvSpPr>
          <p:cNvPr id="8" name="Footer Placeholder 7"/>
          <p:cNvSpPr>
            <a:spLocks noGrp="1"/>
          </p:cNvSpPr>
          <p:nvPr>
            <p:ph type="ftr" sz="quarter" idx="11"/>
          </p:nvPr>
        </p:nvSpPr>
        <p:spPr/>
        <p:txBody>
          <a:bodyPr/>
          <a:lstStyle/>
          <a:p>
            <a:endParaRPr lang="ro-RO"/>
          </a:p>
        </p:txBody>
      </p:sp>
      <p:sp>
        <p:nvSpPr>
          <p:cNvPr id="9" name="Slide Number Placeholder 8"/>
          <p:cNvSpPr>
            <a:spLocks noGrp="1"/>
          </p:cNvSpPr>
          <p:nvPr>
            <p:ph type="sldNum" sz="quarter" idx="12"/>
          </p:nvPr>
        </p:nvSpPr>
        <p:spPr/>
        <p:txBody>
          <a:bodyPr/>
          <a:lstStyle/>
          <a:p>
            <a:fld id="{BAE95E60-3EC3-4480-9647-605E2AFF869D}" type="slidenum">
              <a:rPr lang="ro-RO" smtClean="0"/>
              <a:pPr/>
              <a:t>‹#›</a:t>
            </a:fld>
            <a:endParaRPr lang="ro-RO"/>
          </a:p>
        </p:txBody>
      </p:sp>
    </p:spTree>
    <p:extLst>
      <p:ext uri="{BB962C8B-B14F-4D97-AF65-F5344CB8AC3E}">
        <p14:creationId xmlns:p14="http://schemas.microsoft.com/office/powerpoint/2010/main" val="1122854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35578D-970B-4854-88BA-24056A85EAD9}" type="datetimeFigureOut">
              <a:rPr lang="ro-RO" smtClean="0"/>
              <a:pPr/>
              <a:t>02.12.2018</a:t>
            </a:fld>
            <a:endParaRPr lang="ro-RO"/>
          </a:p>
        </p:txBody>
      </p:sp>
      <p:sp>
        <p:nvSpPr>
          <p:cNvPr id="4" name="Footer Placeholder 3"/>
          <p:cNvSpPr>
            <a:spLocks noGrp="1"/>
          </p:cNvSpPr>
          <p:nvPr>
            <p:ph type="ftr" sz="quarter" idx="11"/>
          </p:nvPr>
        </p:nvSpPr>
        <p:spPr/>
        <p:txBody>
          <a:bodyPr/>
          <a:lstStyle/>
          <a:p>
            <a:endParaRPr lang="ro-RO"/>
          </a:p>
        </p:txBody>
      </p:sp>
      <p:sp>
        <p:nvSpPr>
          <p:cNvPr id="5" name="Slide Number Placeholder 4"/>
          <p:cNvSpPr>
            <a:spLocks noGrp="1"/>
          </p:cNvSpPr>
          <p:nvPr>
            <p:ph type="sldNum" sz="quarter" idx="12"/>
          </p:nvPr>
        </p:nvSpPr>
        <p:spPr/>
        <p:txBody>
          <a:bodyPr/>
          <a:lstStyle/>
          <a:p>
            <a:fld id="{BAE95E60-3EC3-4480-9647-605E2AFF869D}" type="slidenum">
              <a:rPr lang="ro-RO" smtClean="0"/>
              <a:pPr/>
              <a:t>‹#›</a:t>
            </a:fld>
            <a:endParaRPr lang="ro-RO"/>
          </a:p>
        </p:txBody>
      </p:sp>
    </p:spTree>
    <p:extLst>
      <p:ext uri="{BB962C8B-B14F-4D97-AF65-F5344CB8AC3E}">
        <p14:creationId xmlns:p14="http://schemas.microsoft.com/office/powerpoint/2010/main" val="354336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35578D-970B-4854-88BA-24056A85EAD9}" type="datetimeFigureOut">
              <a:rPr lang="ro-RO" smtClean="0"/>
              <a:pPr/>
              <a:t>02.12.2018</a:t>
            </a:fld>
            <a:endParaRPr lang="ro-RO"/>
          </a:p>
        </p:txBody>
      </p:sp>
      <p:sp>
        <p:nvSpPr>
          <p:cNvPr id="3" name="Footer Placeholder 2"/>
          <p:cNvSpPr>
            <a:spLocks noGrp="1"/>
          </p:cNvSpPr>
          <p:nvPr>
            <p:ph type="ftr" sz="quarter" idx="11"/>
          </p:nvPr>
        </p:nvSpPr>
        <p:spPr/>
        <p:txBody>
          <a:bodyPr/>
          <a:lstStyle/>
          <a:p>
            <a:endParaRPr lang="ro-RO"/>
          </a:p>
        </p:txBody>
      </p:sp>
      <p:sp>
        <p:nvSpPr>
          <p:cNvPr id="4" name="Slide Number Placeholder 3"/>
          <p:cNvSpPr>
            <a:spLocks noGrp="1"/>
          </p:cNvSpPr>
          <p:nvPr>
            <p:ph type="sldNum" sz="quarter" idx="12"/>
          </p:nvPr>
        </p:nvSpPr>
        <p:spPr/>
        <p:txBody>
          <a:bodyPr/>
          <a:lstStyle/>
          <a:p>
            <a:fld id="{BAE95E60-3EC3-4480-9647-605E2AFF869D}" type="slidenum">
              <a:rPr lang="ro-RO" smtClean="0"/>
              <a:pPr/>
              <a:t>‹#›</a:t>
            </a:fld>
            <a:endParaRPr lang="ro-RO"/>
          </a:p>
        </p:txBody>
      </p:sp>
    </p:spTree>
    <p:extLst>
      <p:ext uri="{BB962C8B-B14F-4D97-AF65-F5344CB8AC3E}">
        <p14:creationId xmlns:p14="http://schemas.microsoft.com/office/powerpoint/2010/main" val="3606551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35578D-970B-4854-88BA-24056A85EAD9}" type="datetimeFigureOut">
              <a:rPr lang="ro-RO" smtClean="0"/>
              <a:pPr/>
              <a:t>02.12.2018</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BAE95E60-3EC3-4480-9647-605E2AFF869D}" type="slidenum">
              <a:rPr lang="ro-RO" smtClean="0"/>
              <a:pPr/>
              <a:t>‹#›</a:t>
            </a:fld>
            <a:endParaRPr lang="ro-RO"/>
          </a:p>
        </p:txBody>
      </p:sp>
    </p:spTree>
    <p:extLst>
      <p:ext uri="{BB962C8B-B14F-4D97-AF65-F5344CB8AC3E}">
        <p14:creationId xmlns:p14="http://schemas.microsoft.com/office/powerpoint/2010/main" val="1446427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35578D-970B-4854-88BA-24056A85EAD9}" type="datetimeFigureOut">
              <a:rPr lang="ro-RO" smtClean="0"/>
              <a:pPr/>
              <a:t>02.12.2018</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BAE95E60-3EC3-4480-9647-605E2AFF869D}" type="slidenum">
              <a:rPr lang="ro-RO" smtClean="0"/>
              <a:pPr/>
              <a:t>‹#›</a:t>
            </a:fld>
            <a:endParaRPr lang="ro-RO"/>
          </a:p>
        </p:txBody>
      </p:sp>
    </p:spTree>
    <p:extLst>
      <p:ext uri="{BB962C8B-B14F-4D97-AF65-F5344CB8AC3E}">
        <p14:creationId xmlns:p14="http://schemas.microsoft.com/office/powerpoint/2010/main" val="112458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print">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35578D-970B-4854-88BA-24056A85EAD9}" type="datetimeFigureOut">
              <a:rPr lang="ro-RO" smtClean="0"/>
              <a:pPr/>
              <a:t>02.12.2018</a:t>
            </a:fld>
            <a:endParaRPr lang="ro-RO"/>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ro-RO"/>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AE95E60-3EC3-4480-9647-605E2AFF869D}" type="slidenum">
              <a:rPr lang="ro-RO" smtClean="0"/>
              <a:pPr/>
              <a:t>‹#›</a:t>
            </a:fld>
            <a:endParaRPr lang="ro-RO"/>
          </a:p>
        </p:txBody>
      </p:sp>
    </p:spTree>
    <p:extLst>
      <p:ext uri="{BB962C8B-B14F-4D97-AF65-F5344CB8AC3E}">
        <p14:creationId xmlns:p14="http://schemas.microsoft.com/office/powerpoint/2010/main" val="775761053"/>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o-RO" dirty="0" smtClean="0"/>
              <a:t>Securitatea cibernetica</a:t>
            </a:r>
            <a:endParaRPr lang="ro-RO" dirty="0"/>
          </a:p>
        </p:txBody>
      </p:sp>
      <p:sp>
        <p:nvSpPr>
          <p:cNvPr id="3" name="Subtitle 2"/>
          <p:cNvSpPr>
            <a:spLocks noGrp="1"/>
          </p:cNvSpPr>
          <p:nvPr>
            <p:ph type="subTitle" idx="1"/>
          </p:nvPr>
        </p:nvSpPr>
        <p:spPr/>
        <p:txBody>
          <a:bodyPr/>
          <a:lstStyle/>
          <a:p>
            <a:r>
              <a:rPr lang="ro-RO" sz="2400" dirty="0" smtClean="0">
                <a:solidFill>
                  <a:schemeClr val="bg1"/>
                </a:solidFill>
              </a:rPr>
              <a:t>Realizat de: </a:t>
            </a:r>
            <a:r>
              <a:rPr lang="ro-RO" sz="2800" dirty="0" smtClean="0">
                <a:solidFill>
                  <a:schemeClr val="bg1"/>
                </a:solidFill>
              </a:rPr>
              <a:t>Bîrsa Gheorghe</a:t>
            </a:r>
          </a:p>
          <a:p>
            <a:r>
              <a:rPr lang="ro-RO" sz="2800" dirty="0">
                <a:solidFill>
                  <a:schemeClr val="bg1"/>
                </a:solidFill>
              </a:rPr>
              <a:t>	 </a:t>
            </a:r>
            <a:r>
              <a:rPr lang="ro-RO" sz="2800" dirty="0" smtClean="0">
                <a:solidFill>
                  <a:schemeClr val="bg1"/>
                </a:solidFill>
              </a:rPr>
              <a:t>       Burlacu DaRia</a:t>
            </a:r>
            <a:endParaRPr lang="ro-RO" sz="2800" dirty="0">
              <a:solidFill>
                <a:schemeClr val="bg1"/>
              </a:solidFill>
            </a:endParaRPr>
          </a:p>
        </p:txBody>
      </p:sp>
    </p:spTree>
    <p:extLst>
      <p:ext uri="{BB962C8B-B14F-4D97-AF65-F5344CB8AC3E}">
        <p14:creationId xmlns:p14="http://schemas.microsoft.com/office/powerpoint/2010/main" val="22314817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141413" y="1"/>
            <a:ext cx="9905998" cy="1339912"/>
          </a:xfrm>
        </p:spPr>
        <p:txBody>
          <a:bodyPr>
            <a:normAutofit/>
          </a:bodyPr>
          <a:lstStyle/>
          <a:p>
            <a:r>
              <a:rPr lang="ro-RO" sz="4000" dirty="0">
                <a:solidFill>
                  <a:schemeClr val="bg1"/>
                </a:solidFill>
              </a:rPr>
              <a:t>10 sfaturi de care sa tii cont cand folosesti interenetul</a:t>
            </a:r>
            <a:endParaRPr lang="ru-RU" sz="4000" dirty="0"/>
          </a:p>
        </p:txBody>
      </p:sp>
      <p:sp>
        <p:nvSpPr>
          <p:cNvPr id="3" name="Content Placeholder 2"/>
          <p:cNvSpPr>
            <a:spLocks noGrp="1"/>
          </p:cNvSpPr>
          <p:nvPr>
            <p:ph idx="1"/>
          </p:nvPr>
        </p:nvSpPr>
        <p:spPr>
          <a:xfrm>
            <a:off x="805758" y="1430448"/>
            <a:ext cx="6364587" cy="5287223"/>
          </a:xfrm>
        </p:spPr>
        <p:txBody>
          <a:bodyPr>
            <a:normAutofit fontScale="85000" lnSpcReduction="20000"/>
          </a:bodyPr>
          <a:lstStyle/>
          <a:p>
            <a:pPr marL="514350" indent="-514350">
              <a:buFont typeface="+mj-lt"/>
              <a:buAutoNum type="arabicPeriod" startAt="6"/>
            </a:pPr>
            <a:r>
              <a:rPr lang="ro-RO" sz="2800" b="1" dirty="0" smtClean="0"/>
              <a:t>Aveti grija cu cine comunicati online.</a:t>
            </a:r>
          </a:p>
          <a:p>
            <a:pPr marL="514350" indent="-514350">
              <a:buFont typeface="+mj-lt"/>
              <a:buAutoNum type="arabicPeriod" startAt="6"/>
            </a:pPr>
            <a:endParaRPr lang="en-US" sz="2800" b="1" dirty="0" smtClean="0"/>
          </a:p>
          <a:p>
            <a:pPr marL="514350" indent="-514350">
              <a:buFont typeface="+mj-lt"/>
              <a:buAutoNum type="arabicPeriod" startAt="6"/>
            </a:pPr>
            <a:r>
              <a:rPr lang="ro-RO" sz="2800" b="1" dirty="0" smtClean="0"/>
              <a:t>Nu incercati sa piratati programe si jocuri deoarece riscul de a avea virusi este mare.</a:t>
            </a:r>
          </a:p>
          <a:p>
            <a:pPr marL="514350" indent="-514350">
              <a:buFont typeface="+mj-lt"/>
              <a:buAutoNum type="arabicPeriod" startAt="6"/>
            </a:pPr>
            <a:endParaRPr lang="en-US" sz="2800" b="1" dirty="0" smtClean="0"/>
          </a:p>
          <a:p>
            <a:pPr marL="514350" indent="-514350">
              <a:buFont typeface="+mj-lt"/>
              <a:buAutoNum type="arabicPeriod" startAt="6"/>
            </a:pPr>
            <a:r>
              <a:rPr lang="ro-RO" sz="2800" b="1" dirty="0" smtClean="0"/>
              <a:t>Nu divulgati informatii precum parole si date bancare persoanele necunoscute.</a:t>
            </a:r>
          </a:p>
          <a:p>
            <a:pPr marL="514350" indent="-514350">
              <a:buFont typeface="+mj-lt"/>
              <a:buAutoNum type="arabicPeriod" startAt="6"/>
            </a:pPr>
            <a:endParaRPr lang="en-US" sz="2800" b="1" dirty="0" smtClean="0"/>
          </a:p>
          <a:p>
            <a:pPr marL="514350" indent="-514350">
              <a:buFont typeface="+mj-lt"/>
              <a:buAutoNum type="arabicPeriod" startAt="6"/>
            </a:pPr>
            <a:r>
              <a:rPr lang="ro-RO" sz="2800" b="1" dirty="0" smtClean="0"/>
              <a:t>Instalati-va un antivirus.</a:t>
            </a:r>
          </a:p>
          <a:p>
            <a:pPr marL="514350" indent="-514350">
              <a:buFont typeface="+mj-lt"/>
              <a:buAutoNum type="arabicPeriod" startAt="6"/>
            </a:pPr>
            <a:endParaRPr lang="en-US" sz="2800" b="1" dirty="0" smtClean="0"/>
          </a:p>
          <a:p>
            <a:pPr marL="514350" indent="-514350">
              <a:buFont typeface="+mj-lt"/>
              <a:buAutoNum type="arabicPeriod" startAt="6"/>
            </a:pPr>
            <a:r>
              <a:rPr lang="ro-RO" sz="2800" b="1" dirty="0" smtClean="0"/>
              <a:t>Folositi doar retelele Wi-FI securizate.</a:t>
            </a:r>
          </a:p>
          <a:p>
            <a:pPr marL="514350" indent="-514350">
              <a:buFont typeface="+mj-lt"/>
              <a:buAutoNum type="arabicPeriod" startAt="6"/>
            </a:pPr>
            <a:endParaRPr lang="ro-RO" sz="2800" b="1" dirty="0" smtClean="0"/>
          </a:p>
          <a:p>
            <a:pPr marL="514350" indent="-514350">
              <a:buFont typeface="+mj-lt"/>
              <a:buAutoNum type="arabicPeriod" startAt="6"/>
            </a:pPr>
            <a:endParaRPr lang="ro-RO" sz="2800" b="1" dirty="0" smtClean="0"/>
          </a:p>
          <a:p>
            <a:pPr marL="514350" indent="-514350">
              <a:buFont typeface="+mj-lt"/>
              <a:buAutoNum type="arabicPeriod" startAt="6"/>
            </a:pPr>
            <a:endParaRPr lang="ro-RO" sz="2800" b="1" dirty="0"/>
          </a:p>
        </p:txBody>
      </p:sp>
      <p:pic>
        <p:nvPicPr>
          <p:cNvPr id="7" name="Picture 6"/>
          <p:cNvPicPr>
            <a:picLocks noChangeAspect="1"/>
          </p:cNvPicPr>
          <p:nvPr/>
        </p:nvPicPr>
        <p:blipFill>
          <a:blip r:embed="rId2" cstate="print"/>
          <a:stretch>
            <a:fillRect/>
          </a:stretch>
        </p:blipFill>
        <p:spPr>
          <a:xfrm rot="289015">
            <a:off x="7344607" y="3598152"/>
            <a:ext cx="4399960" cy="24167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0344451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41413" y="0"/>
            <a:ext cx="9905998" cy="1262130"/>
          </a:xfrm>
        </p:spPr>
        <p:txBody>
          <a:bodyPr>
            <a:normAutofit fontScale="90000"/>
          </a:bodyPr>
          <a:lstStyle/>
          <a:p>
            <a:r>
              <a:rPr lang="en-GB" sz="6000" b="1" dirty="0">
                <a:solidFill>
                  <a:schemeClr val="bg2">
                    <a:lumMod val="75000"/>
                  </a:schemeClr>
                </a:solidFill>
              </a:rPr>
              <a:t>Stop. Think. Connect.</a:t>
            </a:r>
            <a:r>
              <a:rPr lang="en-GB" dirty="0"/>
              <a:t/>
            </a:r>
            <a:br>
              <a:rPr lang="en-GB" dirty="0"/>
            </a:br>
            <a:endParaRPr lang="en-GB" dirty="0"/>
          </a:p>
        </p:txBody>
      </p:sp>
      <p:sp>
        <p:nvSpPr>
          <p:cNvPr id="3" name="Объект 2"/>
          <p:cNvSpPr>
            <a:spLocks noGrp="1"/>
          </p:cNvSpPr>
          <p:nvPr>
            <p:ph idx="1"/>
          </p:nvPr>
        </p:nvSpPr>
        <p:spPr>
          <a:xfrm>
            <a:off x="1141412" y="796705"/>
            <a:ext cx="9905999" cy="5810157"/>
          </a:xfrm>
        </p:spPr>
        <p:txBody>
          <a:bodyPr>
            <a:normAutofit/>
          </a:bodyPr>
          <a:lstStyle/>
          <a:p>
            <a:r>
              <a:rPr lang="en-GB" b="1" dirty="0" err="1" smtClean="0"/>
              <a:t>Avantaje</a:t>
            </a:r>
            <a:r>
              <a:rPr lang="en-GB" b="1" dirty="0" smtClean="0"/>
              <a:t>:</a:t>
            </a:r>
            <a:endParaRPr lang="en-GB" dirty="0"/>
          </a:p>
          <a:p>
            <a:r>
              <a:rPr lang="en-GB" dirty="0" err="1"/>
              <a:t>Retele</a:t>
            </a:r>
            <a:r>
              <a:rPr lang="en-GB" dirty="0"/>
              <a:t> </a:t>
            </a:r>
            <a:r>
              <a:rPr lang="en-GB" dirty="0" err="1"/>
              <a:t>sociale</a:t>
            </a:r>
            <a:r>
              <a:rPr lang="en-GB" dirty="0"/>
              <a:t> au </a:t>
            </a:r>
            <a:r>
              <a:rPr lang="en-GB" dirty="0" err="1"/>
              <a:t>multe</a:t>
            </a:r>
            <a:r>
              <a:rPr lang="en-GB" dirty="0"/>
              <a:t> </a:t>
            </a:r>
            <a:r>
              <a:rPr lang="en-GB" dirty="0" err="1"/>
              <a:t>avantaje</a:t>
            </a:r>
            <a:r>
              <a:rPr lang="en-GB" dirty="0"/>
              <a:t> </a:t>
            </a:r>
            <a:r>
              <a:rPr lang="en-GB" dirty="0" err="1"/>
              <a:t>iar</a:t>
            </a:r>
            <a:r>
              <a:rPr lang="en-GB" dirty="0"/>
              <a:t> </a:t>
            </a:r>
            <a:r>
              <a:rPr lang="en-GB" dirty="0" err="1"/>
              <a:t>faptul</a:t>
            </a:r>
            <a:r>
              <a:rPr lang="en-GB" dirty="0"/>
              <a:t> ca </a:t>
            </a:r>
            <a:r>
              <a:rPr lang="en-GB" dirty="0" err="1"/>
              <a:t>sunt</a:t>
            </a:r>
            <a:r>
              <a:rPr lang="en-GB" dirty="0"/>
              <a:t> </a:t>
            </a:r>
            <a:r>
              <a:rPr lang="en-GB" dirty="0" err="1"/>
              <a:t>atat</a:t>
            </a:r>
            <a:r>
              <a:rPr lang="en-GB" dirty="0"/>
              <a:t> de </a:t>
            </a:r>
            <a:r>
              <a:rPr lang="en-GB" dirty="0" err="1"/>
              <a:t>populare</a:t>
            </a:r>
            <a:r>
              <a:rPr lang="en-GB" dirty="0"/>
              <a:t> </a:t>
            </a:r>
            <a:r>
              <a:rPr lang="en-GB" dirty="0" err="1"/>
              <a:t>sunt</a:t>
            </a:r>
            <a:r>
              <a:rPr lang="en-GB" dirty="0"/>
              <a:t> un argument solid. </a:t>
            </a:r>
            <a:r>
              <a:rPr lang="en-GB" dirty="0" err="1"/>
              <a:t>Ele</a:t>
            </a:r>
            <a:r>
              <a:rPr lang="en-GB" dirty="0"/>
              <a:t> ne </a:t>
            </a:r>
            <a:r>
              <a:rPr lang="en-GB" dirty="0" err="1"/>
              <a:t>ajuta</a:t>
            </a:r>
            <a:r>
              <a:rPr lang="en-GB" dirty="0"/>
              <a:t> </a:t>
            </a:r>
            <a:r>
              <a:rPr lang="en-GB" dirty="0" err="1"/>
              <a:t>sa</a:t>
            </a:r>
            <a:r>
              <a:rPr lang="en-GB" dirty="0"/>
              <a:t> </a:t>
            </a:r>
            <a:r>
              <a:rPr lang="en-GB" dirty="0" err="1"/>
              <a:t>tinem</a:t>
            </a:r>
            <a:r>
              <a:rPr lang="en-GB" dirty="0"/>
              <a:t> </a:t>
            </a:r>
            <a:r>
              <a:rPr lang="en-GB" dirty="0" err="1"/>
              <a:t>legatura</a:t>
            </a:r>
            <a:r>
              <a:rPr lang="en-GB" dirty="0"/>
              <a:t> cu </a:t>
            </a:r>
            <a:r>
              <a:rPr lang="en-GB" dirty="0" err="1"/>
              <a:t>prieteni</a:t>
            </a:r>
            <a:r>
              <a:rPr lang="en-GB" dirty="0"/>
              <a:t> </a:t>
            </a:r>
            <a:r>
              <a:rPr lang="en-GB" dirty="0" err="1"/>
              <a:t>sau</a:t>
            </a:r>
            <a:r>
              <a:rPr lang="en-GB" dirty="0"/>
              <a:t> </a:t>
            </a:r>
            <a:r>
              <a:rPr lang="en-GB" dirty="0" err="1"/>
              <a:t>colegi</a:t>
            </a:r>
            <a:r>
              <a:rPr lang="en-GB" dirty="0"/>
              <a:t> de </a:t>
            </a:r>
            <a:r>
              <a:rPr lang="en-GB" dirty="0" err="1"/>
              <a:t>liceu</a:t>
            </a:r>
            <a:r>
              <a:rPr lang="en-GB" dirty="0"/>
              <a:t>/</a:t>
            </a:r>
            <a:r>
              <a:rPr lang="en-GB" dirty="0" err="1"/>
              <a:t>facultate</a:t>
            </a:r>
            <a:r>
              <a:rPr lang="en-GB" dirty="0"/>
              <a:t>, cum </a:t>
            </a:r>
            <a:r>
              <a:rPr lang="en-GB" dirty="0" err="1"/>
              <a:t>este</a:t>
            </a:r>
            <a:r>
              <a:rPr lang="en-GB" dirty="0"/>
              <a:t> </a:t>
            </a:r>
            <a:r>
              <a:rPr lang="en-GB" dirty="0" err="1"/>
              <a:t>cazul</a:t>
            </a:r>
            <a:r>
              <a:rPr lang="en-GB" dirty="0"/>
              <a:t> Facebook. Sa ne </a:t>
            </a:r>
            <a:r>
              <a:rPr lang="en-GB" dirty="0" err="1"/>
              <a:t>gasim</a:t>
            </a:r>
            <a:r>
              <a:rPr lang="en-GB" dirty="0"/>
              <a:t> o </a:t>
            </a:r>
            <a:r>
              <a:rPr lang="en-GB" dirty="0" err="1"/>
              <a:t>relatie</a:t>
            </a:r>
            <a:r>
              <a:rPr lang="en-GB" dirty="0"/>
              <a:t> cum </a:t>
            </a:r>
            <a:r>
              <a:rPr lang="en-GB" dirty="0" err="1"/>
              <a:t>este</a:t>
            </a:r>
            <a:r>
              <a:rPr lang="en-GB" dirty="0"/>
              <a:t> </a:t>
            </a:r>
            <a:r>
              <a:rPr lang="en-GB" dirty="0" err="1"/>
              <a:t>cazul</a:t>
            </a:r>
            <a:r>
              <a:rPr lang="en-GB" dirty="0"/>
              <a:t> bree.ro </a:t>
            </a:r>
            <a:r>
              <a:rPr lang="en-GB" dirty="0" err="1"/>
              <a:t>sau</a:t>
            </a:r>
            <a:r>
              <a:rPr lang="en-GB" dirty="0"/>
              <a:t> </a:t>
            </a:r>
            <a:r>
              <a:rPr lang="en-GB" dirty="0" err="1"/>
              <a:t>sa</a:t>
            </a:r>
            <a:r>
              <a:rPr lang="en-GB" dirty="0"/>
              <a:t> ne </a:t>
            </a:r>
            <a:r>
              <a:rPr lang="en-GB" dirty="0" err="1"/>
              <a:t>gasim</a:t>
            </a:r>
            <a:r>
              <a:rPr lang="en-GB" dirty="0"/>
              <a:t> un </a:t>
            </a:r>
            <a:r>
              <a:rPr lang="en-GB" dirty="0" err="1"/>
              <a:t>lucru</a:t>
            </a:r>
            <a:r>
              <a:rPr lang="en-GB" dirty="0"/>
              <a:t> </a:t>
            </a:r>
            <a:r>
              <a:rPr lang="en-GB" dirty="0" err="1"/>
              <a:t>mai</a:t>
            </a:r>
            <a:r>
              <a:rPr lang="en-GB" dirty="0"/>
              <a:t> bun </a:t>
            </a:r>
            <a:r>
              <a:rPr lang="en-GB" dirty="0" err="1"/>
              <a:t>sau</a:t>
            </a:r>
            <a:r>
              <a:rPr lang="en-GB" dirty="0"/>
              <a:t> cum </a:t>
            </a:r>
            <a:r>
              <a:rPr lang="en-GB" dirty="0" err="1"/>
              <a:t>este</a:t>
            </a:r>
            <a:r>
              <a:rPr lang="en-GB" dirty="0"/>
              <a:t> </a:t>
            </a:r>
            <a:r>
              <a:rPr lang="en-GB" dirty="0" err="1"/>
              <a:t>cazul</a:t>
            </a:r>
            <a:r>
              <a:rPr lang="en-GB" dirty="0"/>
              <a:t> job.md</a:t>
            </a:r>
          </a:p>
          <a:p>
            <a:endParaRPr lang="en-GB" dirty="0" smtClean="0"/>
          </a:p>
          <a:p>
            <a:r>
              <a:rPr lang="en-GB" dirty="0" smtClean="0"/>
              <a:t>Twitter </a:t>
            </a:r>
            <a:r>
              <a:rPr lang="en-GB" dirty="0" err="1"/>
              <a:t>este</a:t>
            </a:r>
            <a:r>
              <a:rPr lang="en-GB" dirty="0"/>
              <a:t> o </a:t>
            </a:r>
            <a:r>
              <a:rPr lang="en-GB" dirty="0" err="1"/>
              <a:t>alta</a:t>
            </a:r>
            <a:r>
              <a:rPr lang="en-GB" dirty="0"/>
              <a:t> </a:t>
            </a:r>
            <a:r>
              <a:rPr lang="en-GB" dirty="0" err="1"/>
              <a:t>retea</a:t>
            </a:r>
            <a:r>
              <a:rPr lang="en-GB" dirty="0"/>
              <a:t> </a:t>
            </a:r>
            <a:r>
              <a:rPr lang="en-GB" dirty="0" err="1"/>
              <a:t>sociala</a:t>
            </a:r>
            <a:r>
              <a:rPr lang="en-GB" dirty="0"/>
              <a:t> </a:t>
            </a:r>
            <a:r>
              <a:rPr lang="en-GB" dirty="0" err="1"/>
              <a:t>foarte</a:t>
            </a:r>
            <a:r>
              <a:rPr lang="en-GB" dirty="0"/>
              <a:t> </a:t>
            </a:r>
            <a:r>
              <a:rPr lang="en-GB" dirty="0" err="1"/>
              <a:t>populara</a:t>
            </a:r>
            <a:r>
              <a:rPr lang="en-GB" dirty="0"/>
              <a:t>. Este </a:t>
            </a:r>
            <a:r>
              <a:rPr lang="en-GB" dirty="0" err="1"/>
              <a:t>folosita</a:t>
            </a:r>
            <a:r>
              <a:rPr lang="en-GB" dirty="0"/>
              <a:t> de multi </a:t>
            </a:r>
            <a:r>
              <a:rPr lang="en-GB" dirty="0" err="1"/>
              <a:t>jurnalisti</a:t>
            </a:r>
            <a:r>
              <a:rPr lang="en-GB" dirty="0"/>
              <a:t> </a:t>
            </a:r>
            <a:r>
              <a:rPr lang="en-GB" dirty="0" err="1"/>
              <a:t>sau</a:t>
            </a:r>
            <a:r>
              <a:rPr lang="en-GB" dirty="0"/>
              <a:t> </a:t>
            </a:r>
            <a:r>
              <a:rPr lang="en-GB" dirty="0" err="1"/>
              <a:t>actori</a:t>
            </a:r>
            <a:r>
              <a:rPr lang="en-GB" dirty="0"/>
              <a:t> </a:t>
            </a:r>
            <a:r>
              <a:rPr lang="en-GB" dirty="0" err="1"/>
              <a:t>celebri</a:t>
            </a:r>
            <a:r>
              <a:rPr lang="en-GB" dirty="0"/>
              <a:t> </a:t>
            </a:r>
            <a:r>
              <a:rPr lang="en-GB" dirty="0" err="1"/>
              <a:t>si</a:t>
            </a:r>
            <a:r>
              <a:rPr lang="en-GB" dirty="0"/>
              <a:t> </a:t>
            </a:r>
            <a:r>
              <a:rPr lang="en-GB" dirty="0" err="1"/>
              <a:t>poate</a:t>
            </a:r>
            <a:r>
              <a:rPr lang="en-GB" dirty="0"/>
              <a:t> fi o </a:t>
            </a:r>
            <a:r>
              <a:rPr lang="en-GB" dirty="0" err="1"/>
              <a:t>sursa</a:t>
            </a:r>
            <a:r>
              <a:rPr lang="en-GB" dirty="0"/>
              <a:t> </a:t>
            </a:r>
            <a:r>
              <a:rPr lang="en-GB" dirty="0" err="1"/>
              <a:t>buna</a:t>
            </a:r>
            <a:r>
              <a:rPr lang="en-GB" dirty="0"/>
              <a:t> de </a:t>
            </a:r>
            <a:r>
              <a:rPr lang="en-GB" dirty="0" err="1"/>
              <a:t>informare</a:t>
            </a:r>
            <a:r>
              <a:rPr lang="en-GB" dirty="0"/>
              <a:t> in </a:t>
            </a:r>
            <a:r>
              <a:rPr lang="en-GB" dirty="0" err="1"/>
              <a:t>timp</a:t>
            </a:r>
            <a:r>
              <a:rPr lang="en-GB" dirty="0"/>
              <a:t> real </a:t>
            </a:r>
            <a:r>
              <a:rPr lang="en-GB" dirty="0" err="1"/>
              <a:t>deoarece</a:t>
            </a:r>
            <a:r>
              <a:rPr lang="en-GB" dirty="0"/>
              <a:t> </a:t>
            </a:r>
            <a:r>
              <a:rPr lang="en-GB" dirty="0" err="1"/>
              <a:t>informatii</a:t>
            </a:r>
            <a:r>
              <a:rPr lang="en-GB" dirty="0"/>
              <a:t> </a:t>
            </a:r>
            <a:r>
              <a:rPr lang="en-GB" dirty="0" err="1"/>
              <a:t>circula</a:t>
            </a:r>
            <a:r>
              <a:rPr lang="en-GB" dirty="0"/>
              <a:t> </a:t>
            </a:r>
            <a:r>
              <a:rPr lang="en-GB" dirty="0" err="1"/>
              <a:t>foarte</a:t>
            </a:r>
            <a:r>
              <a:rPr lang="en-GB" dirty="0"/>
              <a:t> </a:t>
            </a:r>
            <a:r>
              <a:rPr lang="en-GB" dirty="0" err="1"/>
              <a:t>repede</a:t>
            </a:r>
            <a:r>
              <a:rPr lang="en-GB" dirty="0"/>
              <a:t>.</a:t>
            </a:r>
          </a:p>
          <a:p>
            <a:endParaRPr lang="en-GB" dirty="0"/>
          </a:p>
        </p:txBody>
      </p:sp>
      <p:pic>
        <p:nvPicPr>
          <p:cNvPr id="5" name="Рисунок 4"/>
          <p:cNvPicPr>
            <a:picLocks noChangeAspect="1"/>
          </p:cNvPicPr>
          <p:nvPr/>
        </p:nvPicPr>
        <p:blipFill>
          <a:blip r:embed="rId2" cstate="print"/>
          <a:stretch>
            <a:fillRect/>
          </a:stretch>
        </p:blipFill>
        <p:spPr>
          <a:xfrm>
            <a:off x="7552044" y="4919581"/>
            <a:ext cx="3334801" cy="3066554"/>
          </a:xfrm>
          <a:prstGeom prst="rect">
            <a:avLst/>
          </a:prstGeom>
        </p:spPr>
      </p:pic>
    </p:spTree>
    <p:extLst>
      <p:ext uri="{BB962C8B-B14F-4D97-AF65-F5344CB8AC3E}">
        <p14:creationId xmlns:p14="http://schemas.microsoft.com/office/powerpoint/2010/main" val="36268185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9986" y="96591"/>
            <a:ext cx="9905998" cy="180304"/>
          </a:xfrm>
        </p:spPr>
        <p:txBody>
          <a:bodyPr>
            <a:normAutofit fontScale="90000"/>
          </a:bodyPr>
          <a:lstStyle/>
          <a:p>
            <a:endParaRPr lang="en-GB" dirty="0"/>
          </a:p>
        </p:txBody>
      </p:sp>
      <p:sp>
        <p:nvSpPr>
          <p:cNvPr id="3" name="Объект 2"/>
          <p:cNvSpPr>
            <a:spLocks noGrp="1"/>
          </p:cNvSpPr>
          <p:nvPr>
            <p:ph idx="1"/>
          </p:nvPr>
        </p:nvSpPr>
        <p:spPr>
          <a:xfrm>
            <a:off x="682580" y="186743"/>
            <a:ext cx="10792496" cy="6793605"/>
          </a:xfrm>
        </p:spPr>
        <p:txBody>
          <a:bodyPr>
            <a:noAutofit/>
          </a:bodyPr>
          <a:lstStyle/>
          <a:p>
            <a:r>
              <a:rPr lang="en-GB" sz="2800" b="1" dirty="0" err="1" smtClean="0"/>
              <a:t>Dezavantaje</a:t>
            </a:r>
            <a:r>
              <a:rPr lang="en-GB" sz="2800" b="1" dirty="0" smtClean="0"/>
              <a:t>:</a:t>
            </a:r>
            <a:endParaRPr lang="en-GB" sz="2800" dirty="0"/>
          </a:p>
          <a:p>
            <a:endParaRPr lang="en-US" sz="2800" b="1" dirty="0" smtClean="0"/>
          </a:p>
          <a:p>
            <a:r>
              <a:rPr lang="en-US" b="1" dirty="0" err="1" smtClean="0"/>
              <a:t>Confidentionalitate</a:t>
            </a:r>
            <a:r>
              <a:rPr lang="en-US" b="1" dirty="0" smtClean="0"/>
              <a:t>   </a:t>
            </a:r>
            <a:endParaRPr lang="en-GB" b="1" dirty="0" smtClean="0"/>
          </a:p>
          <a:p>
            <a:r>
              <a:rPr lang="en-GB" dirty="0"/>
              <a:t> </a:t>
            </a:r>
            <a:r>
              <a:rPr lang="en-GB" b="1" dirty="0" err="1"/>
              <a:t>furtul</a:t>
            </a:r>
            <a:r>
              <a:rPr lang="en-GB" b="1" dirty="0"/>
              <a:t> de </a:t>
            </a:r>
            <a:r>
              <a:rPr lang="en-GB" b="1" dirty="0" err="1"/>
              <a:t>identitate</a:t>
            </a:r>
            <a:r>
              <a:rPr lang="en-GB" dirty="0"/>
              <a:t>. </a:t>
            </a:r>
          </a:p>
          <a:p>
            <a:r>
              <a:rPr lang="en-GB" b="1" dirty="0" err="1" smtClean="0"/>
              <a:t>posibilitatea</a:t>
            </a:r>
            <a:r>
              <a:rPr lang="en-GB" b="1" dirty="0" smtClean="0"/>
              <a:t> </a:t>
            </a:r>
            <a:r>
              <a:rPr lang="en-GB" b="1" dirty="0"/>
              <a:t>de a </a:t>
            </a:r>
            <a:r>
              <a:rPr lang="en-GB" b="1" dirty="0" err="1"/>
              <a:t>deveni</a:t>
            </a:r>
            <a:r>
              <a:rPr lang="en-GB" b="1" dirty="0"/>
              <a:t> </a:t>
            </a:r>
            <a:r>
              <a:rPr lang="en-GB" b="1" dirty="0" err="1"/>
              <a:t>victimele</a:t>
            </a:r>
            <a:r>
              <a:rPr lang="en-GB" b="1" dirty="0"/>
              <a:t> </a:t>
            </a:r>
            <a:r>
              <a:rPr lang="en-GB" b="1" dirty="0" err="1"/>
              <a:t>unor</a:t>
            </a:r>
            <a:r>
              <a:rPr lang="en-GB" b="1" dirty="0"/>
              <a:t> </a:t>
            </a:r>
            <a:r>
              <a:rPr lang="en-GB" b="1" dirty="0" err="1"/>
              <a:t>infractiuni</a:t>
            </a:r>
            <a:r>
              <a:rPr lang="en-GB" dirty="0"/>
              <a:t> </a:t>
            </a:r>
          </a:p>
          <a:p>
            <a:r>
              <a:rPr lang="en-GB" dirty="0" err="1" smtClean="0"/>
              <a:t>posibilitatea</a:t>
            </a:r>
            <a:r>
              <a:rPr lang="en-GB" dirty="0" smtClean="0"/>
              <a:t> </a:t>
            </a:r>
            <a:r>
              <a:rPr lang="en-GB" dirty="0"/>
              <a:t>de a fi </a:t>
            </a:r>
            <a:r>
              <a:rPr lang="en-GB" b="1" dirty="0" err="1"/>
              <a:t>urmariti</a:t>
            </a:r>
            <a:r>
              <a:rPr lang="en-GB" b="1" dirty="0"/>
              <a:t> de </a:t>
            </a:r>
            <a:r>
              <a:rPr lang="en-GB" b="1" dirty="0" err="1"/>
              <a:t>catre</a:t>
            </a:r>
            <a:r>
              <a:rPr lang="en-GB" b="1" dirty="0"/>
              <a:t> </a:t>
            </a:r>
            <a:r>
              <a:rPr lang="en-GB" b="1" dirty="0" err="1"/>
              <a:t>organele</a:t>
            </a:r>
            <a:r>
              <a:rPr lang="en-GB" b="1" dirty="0"/>
              <a:t> </a:t>
            </a:r>
            <a:r>
              <a:rPr lang="en-GB" b="1" dirty="0" err="1"/>
              <a:t>statului</a:t>
            </a:r>
            <a:r>
              <a:rPr lang="en-GB" dirty="0"/>
              <a:t> </a:t>
            </a:r>
          </a:p>
          <a:p>
            <a:r>
              <a:rPr lang="en-GB" dirty="0"/>
              <a:t>„</a:t>
            </a:r>
            <a:r>
              <a:rPr lang="en-GB" b="1" dirty="0" err="1"/>
              <a:t>Prădătorii</a:t>
            </a:r>
            <a:r>
              <a:rPr lang="en-GB" b="1" dirty="0"/>
              <a:t> </a:t>
            </a:r>
            <a:r>
              <a:rPr lang="en-GB" b="1" dirty="0" err="1" smtClean="0"/>
              <a:t>sexuali</a:t>
            </a:r>
            <a:r>
              <a:rPr lang="en-GB" dirty="0" smtClean="0"/>
              <a:t>”</a:t>
            </a:r>
          </a:p>
          <a:p>
            <a:r>
              <a:rPr lang="en-GB" b="1" dirty="0" err="1" smtClean="0"/>
              <a:t>Reţelele</a:t>
            </a:r>
            <a:r>
              <a:rPr lang="en-GB" b="1" dirty="0" smtClean="0"/>
              <a:t> de </a:t>
            </a:r>
            <a:r>
              <a:rPr lang="en-GB" b="1" dirty="0" err="1" smtClean="0"/>
              <a:t>socializare</a:t>
            </a:r>
            <a:r>
              <a:rPr lang="en-GB" b="1" dirty="0" smtClean="0"/>
              <a:t> </a:t>
            </a:r>
            <a:r>
              <a:rPr lang="en-GB" b="1" dirty="0" err="1" smtClean="0"/>
              <a:t>dau</a:t>
            </a:r>
            <a:r>
              <a:rPr lang="en-GB" b="1" dirty="0" smtClean="0"/>
              <a:t> </a:t>
            </a:r>
            <a:r>
              <a:rPr lang="en-GB" b="1" dirty="0" err="1"/>
              <a:t>dependenţă</a:t>
            </a:r>
            <a:r>
              <a:rPr lang="en-GB" b="1" dirty="0"/>
              <a:t> </a:t>
            </a:r>
            <a:r>
              <a:rPr lang="en-GB" dirty="0" smtClean="0"/>
              <a:t>.</a:t>
            </a:r>
          </a:p>
          <a:p>
            <a:endParaRPr lang="en-US" dirty="0"/>
          </a:p>
          <a:p>
            <a:pPr marL="0" indent="0">
              <a:buNone/>
            </a:pPr>
            <a:r>
              <a:rPr lang="en-GB" sz="3200" b="1" dirty="0"/>
              <a:t>Connect.</a:t>
            </a:r>
            <a:endParaRPr lang="en-GB" sz="3200" dirty="0" smtClean="0"/>
          </a:p>
        </p:txBody>
      </p:sp>
      <p:pic>
        <p:nvPicPr>
          <p:cNvPr id="4" name="Рисунок 3"/>
          <p:cNvPicPr>
            <a:picLocks noChangeAspect="1"/>
          </p:cNvPicPr>
          <p:nvPr/>
        </p:nvPicPr>
        <p:blipFill>
          <a:blip r:embed="rId2" cstate="print"/>
          <a:stretch>
            <a:fillRect/>
          </a:stretch>
        </p:blipFill>
        <p:spPr>
          <a:xfrm rot="193484">
            <a:off x="7608045" y="334610"/>
            <a:ext cx="3007958" cy="200165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Рисунок 4"/>
          <p:cNvPicPr>
            <a:picLocks noChangeAspect="1"/>
          </p:cNvPicPr>
          <p:nvPr/>
        </p:nvPicPr>
        <p:blipFill>
          <a:blip r:embed="rId3" cstate="print"/>
          <a:stretch>
            <a:fillRect/>
          </a:stretch>
        </p:blipFill>
        <p:spPr>
          <a:xfrm rot="429426">
            <a:off x="8757320" y="2907413"/>
            <a:ext cx="2619375" cy="17430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979519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41413" y="618517"/>
            <a:ext cx="9905998" cy="5172683"/>
          </a:xfrm>
        </p:spPr>
        <p:txBody>
          <a:bodyPr>
            <a:normAutofit/>
          </a:bodyPr>
          <a:lstStyle/>
          <a:p>
            <a:r>
              <a:rPr lang="en-US" sz="6000" dirty="0" err="1" smtClean="0">
                <a:solidFill>
                  <a:schemeClr val="tx2">
                    <a:lumMod val="40000"/>
                    <a:lumOff val="60000"/>
                  </a:schemeClr>
                </a:solidFill>
              </a:rPr>
              <a:t>Multumim</a:t>
            </a:r>
            <a:r>
              <a:rPr lang="en-US" sz="6000" dirty="0" smtClean="0">
                <a:solidFill>
                  <a:schemeClr val="tx2">
                    <a:lumMod val="40000"/>
                    <a:lumOff val="60000"/>
                  </a:schemeClr>
                </a:solidFill>
              </a:rPr>
              <a:t> </a:t>
            </a:r>
            <a:r>
              <a:rPr lang="en-US" sz="6000" dirty="0" err="1" smtClean="0">
                <a:solidFill>
                  <a:schemeClr val="tx2">
                    <a:lumMod val="40000"/>
                    <a:lumOff val="60000"/>
                  </a:schemeClr>
                </a:solidFill>
              </a:rPr>
              <a:t>pentru</a:t>
            </a:r>
            <a:r>
              <a:rPr lang="en-US" sz="6000" dirty="0" smtClean="0">
                <a:solidFill>
                  <a:schemeClr val="tx2">
                    <a:lumMod val="40000"/>
                    <a:lumOff val="60000"/>
                  </a:schemeClr>
                </a:solidFill>
              </a:rPr>
              <a:t> </a:t>
            </a:r>
            <a:r>
              <a:rPr lang="en-US" sz="6000" dirty="0" err="1" smtClean="0">
                <a:solidFill>
                  <a:schemeClr val="tx2">
                    <a:lumMod val="40000"/>
                    <a:lumOff val="60000"/>
                  </a:schemeClr>
                </a:solidFill>
              </a:rPr>
              <a:t>atentie</a:t>
            </a:r>
            <a:r>
              <a:rPr lang="en-US" sz="6000" dirty="0" smtClean="0">
                <a:solidFill>
                  <a:schemeClr val="tx2">
                    <a:lumMod val="40000"/>
                    <a:lumOff val="60000"/>
                  </a:schemeClr>
                </a:solidFill>
              </a:rPr>
              <a:t>!!</a:t>
            </a:r>
            <a:endParaRPr lang="ru-RU" sz="6000" dirty="0">
              <a:solidFill>
                <a:schemeClr val="tx2">
                  <a:lumMod val="40000"/>
                  <a:lumOff val="60000"/>
                </a:schemeClr>
              </a:solidFill>
            </a:endParaRPr>
          </a:p>
        </p:txBody>
      </p:sp>
      <p:sp>
        <p:nvSpPr>
          <p:cNvPr id="3" name="Объект 2"/>
          <p:cNvSpPr>
            <a:spLocks noGrp="1"/>
          </p:cNvSpPr>
          <p:nvPr>
            <p:ph idx="1"/>
          </p:nvPr>
        </p:nvSpPr>
        <p:spPr>
          <a:xfrm flipV="1">
            <a:off x="1141412" y="5791200"/>
            <a:ext cx="9905999" cy="66391"/>
          </a:xfrm>
        </p:spPr>
        <p:txBody>
          <a:bodyPr>
            <a:normAutofit fontScale="25000" lnSpcReduction="20000"/>
          </a:bodyPr>
          <a:lstStyle/>
          <a:p>
            <a:endParaRPr lang="ru-RU" dirty="0"/>
          </a:p>
        </p:txBody>
      </p:sp>
    </p:spTree>
    <p:extLst>
      <p:ext uri="{BB962C8B-B14F-4D97-AF65-F5344CB8AC3E}">
        <p14:creationId xmlns:p14="http://schemas.microsoft.com/office/powerpoint/2010/main" val="3578710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o-RO" dirty="0"/>
          </a:p>
        </p:txBody>
      </p:sp>
      <p:sp>
        <p:nvSpPr>
          <p:cNvPr id="3" name="Content Placeholder 2"/>
          <p:cNvSpPr>
            <a:spLocks noGrp="1"/>
          </p:cNvSpPr>
          <p:nvPr>
            <p:ph idx="1"/>
          </p:nvPr>
        </p:nvSpPr>
        <p:spPr/>
        <p:txBody>
          <a:bodyPr/>
          <a:lstStyle/>
          <a:p>
            <a:endParaRPr lang="ro-RO"/>
          </a:p>
        </p:txBody>
      </p:sp>
      <p:pic>
        <p:nvPicPr>
          <p:cNvPr id="1026" name="Picture 2" descr="http://www.europarl.europa.eu/resources/library/images/20160704PHT35022/20160704PHT35022_origina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1708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41413" y="1"/>
            <a:ext cx="9905998" cy="1122630"/>
          </a:xfrm>
        </p:spPr>
        <p:txBody>
          <a:bodyPr>
            <a:normAutofit/>
          </a:bodyPr>
          <a:lstStyle/>
          <a:p>
            <a:r>
              <a:rPr lang="x-none" sz="6000" dirty="0" smtClean="0">
                <a:solidFill>
                  <a:schemeClr val="bg2"/>
                </a:solidFill>
              </a:rPr>
              <a:t>VIRUSI SI VIERMI</a:t>
            </a:r>
            <a:endParaRPr lang="en-GB" dirty="0">
              <a:solidFill>
                <a:schemeClr val="bg2"/>
              </a:solidFill>
            </a:endParaRPr>
          </a:p>
        </p:txBody>
      </p:sp>
      <p:sp>
        <p:nvSpPr>
          <p:cNvPr id="3" name="Объект 2"/>
          <p:cNvSpPr>
            <a:spLocks noGrp="1"/>
          </p:cNvSpPr>
          <p:nvPr>
            <p:ph idx="1"/>
          </p:nvPr>
        </p:nvSpPr>
        <p:spPr>
          <a:xfrm>
            <a:off x="1141413" y="995882"/>
            <a:ext cx="9905999" cy="5720350"/>
          </a:xfrm>
        </p:spPr>
        <p:txBody>
          <a:bodyPr>
            <a:normAutofit/>
          </a:bodyPr>
          <a:lstStyle/>
          <a:p>
            <a:r>
              <a:rPr lang="en-GB" sz="2200" b="1" dirty="0" err="1"/>
              <a:t>Virusul</a:t>
            </a:r>
            <a:r>
              <a:rPr lang="en-GB" sz="2200" b="1" dirty="0"/>
              <a:t> </a:t>
            </a:r>
            <a:r>
              <a:rPr lang="en-GB" sz="2200" b="1" dirty="0" err="1"/>
              <a:t>informatic</a:t>
            </a:r>
            <a:r>
              <a:rPr lang="en-GB" sz="2200" dirty="0"/>
              <a:t> </a:t>
            </a:r>
            <a:r>
              <a:rPr lang="en-GB" sz="2200" dirty="0" err="1"/>
              <a:t>este</a:t>
            </a:r>
            <a:r>
              <a:rPr lang="en-GB" sz="2200" dirty="0"/>
              <a:t> </a:t>
            </a:r>
            <a:r>
              <a:rPr lang="en-GB" sz="2200" dirty="0" err="1"/>
              <a:t>în</a:t>
            </a:r>
            <a:r>
              <a:rPr lang="en-GB" sz="2200" dirty="0"/>
              <a:t> general un program care se </a:t>
            </a:r>
            <a:r>
              <a:rPr lang="en-GB" sz="2200" dirty="0" err="1"/>
              <a:t>instalează</a:t>
            </a:r>
            <a:r>
              <a:rPr lang="en-GB" sz="2200" dirty="0"/>
              <a:t> </a:t>
            </a:r>
            <a:r>
              <a:rPr lang="en-GB" sz="2200" dirty="0" err="1"/>
              <a:t>singur</a:t>
            </a:r>
            <a:r>
              <a:rPr lang="en-GB" sz="2200" dirty="0"/>
              <a:t>, </a:t>
            </a:r>
            <a:r>
              <a:rPr lang="en-GB" sz="2200" dirty="0" err="1"/>
              <a:t>fără</a:t>
            </a:r>
            <a:r>
              <a:rPr lang="en-GB" sz="2200" dirty="0"/>
              <a:t> </a:t>
            </a:r>
            <a:r>
              <a:rPr lang="en-GB" sz="2200" dirty="0" err="1"/>
              <a:t>voia</a:t>
            </a:r>
            <a:r>
              <a:rPr lang="en-GB" sz="2200" dirty="0"/>
              <a:t> </a:t>
            </a:r>
            <a:r>
              <a:rPr lang="en-GB" sz="2200" dirty="0" err="1"/>
              <a:t>utilizatorului</a:t>
            </a:r>
            <a:r>
              <a:rPr lang="en-GB" sz="2200" dirty="0"/>
              <a:t>, </a:t>
            </a:r>
            <a:r>
              <a:rPr lang="en-GB" sz="2200" dirty="0" err="1"/>
              <a:t>si</a:t>
            </a:r>
            <a:r>
              <a:rPr lang="en-GB" sz="2200" dirty="0"/>
              <a:t> </a:t>
            </a:r>
            <a:r>
              <a:rPr lang="en-GB" sz="2200" dirty="0" err="1"/>
              <a:t>poate</a:t>
            </a:r>
            <a:r>
              <a:rPr lang="en-GB" sz="2200" dirty="0"/>
              <a:t> </a:t>
            </a:r>
            <a:r>
              <a:rPr lang="en-GB" sz="2200" dirty="0" err="1"/>
              <a:t>provoca</a:t>
            </a:r>
            <a:r>
              <a:rPr lang="en-GB" sz="2200" dirty="0"/>
              <a:t> </a:t>
            </a:r>
            <a:r>
              <a:rPr lang="en-GB" sz="2200" dirty="0" err="1"/>
              <a:t>pagube</a:t>
            </a:r>
            <a:r>
              <a:rPr lang="en-GB" sz="2200" dirty="0"/>
              <a:t> </a:t>
            </a:r>
            <a:r>
              <a:rPr lang="en-GB" sz="2200" dirty="0" err="1"/>
              <a:t>atât</a:t>
            </a:r>
            <a:r>
              <a:rPr lang="en-GB" sz="2200" dirty="0"/>
              <a:t> </a:t>
            </a:r>
            <a:r>
              <a:rPr lang="en-GB" sz="2200" dirty="0" err="1"/>
              <a:t>în</a:t>
            </a:r>
            <a:r>
              <a:rPr lang="en-GB" sz="2200" dirty="0"/>
              <a:t> </a:t>
            </a:r>
            <a:r>
              <a:rPr lang="en-GB" sz="2200" dirty="0" err="1"/>
              <a:t>sistemul</a:t>
            </a:r>
            <a:r>
              <a:rPr lang="en-GB" sz="2200" dirty="0"/>
              <a:t> de </a:t>
            </a:r>
            <a:r>
              <a:rPr lang="en-GB" sz="2200" dirty="0" err="1"/>
              <a:t>operare</a:t>
            </a:r>
            <a:r>
              <a:rPr lang="en-GB" sz="2200" dirty="0"/>
              <a:t> </a:t>
            </a:r>
            <a:r>
              <a:rPr lang="en-GB" sz="2200" dirty="0" err="1"/>
              <a:t>cât</a:t>
            </a:r>
            <a:r>
              <a:rPr lang="en-GB" sz="2200" dirty="0"/>
              <a:t> </a:t>
            </a:r>
            <a:r>
              <a:rPr lang="en-GB" sz="2200" dirty="0" err="1"/>
              <a:t>si</a:t>
            </a:r>
            <a:r>
              <a:rPr lang="en-GB" sz="2200" dirty="0"/>
              <a:t> </a:t>
            </a:r>
            <a:r>
              <a:rPr lang="en-GB" sz="2200" dirty="0" err="1"/>
              <a:t>în</a:t>
            </a:r>
            <a:r>
              <a:rPr lang="en-GB" sz="2200" dirty="0"/>
              <a:t> </a:t>
            </a:r>
            <a:r>
              <a:rPr lang="en-GB" sz="2200" dirty="0" err="1"/>
              <a:t>elementele</a:t>
            </a:r>
            <a:r>
              <a:rPr lang="en-GB" sz="2200" dirty="0"/>
              <a:t> hardware ale </a:t>
            </a:r>
            <a:r>
              <a:rPr lang="en-GB" sz="2200" dirty="0" err="1"/>
              <a:t>computerului</a:t>
            </a:r>
            <a:r>
              <a:rPr lang="en-GB" sz="2200" dirty="0"/>
              <a:t>.</a:t>
            </a:r>
          </a:p>
          <a:p>
            <a:endParaRPr lang="en-GB" sz="2200" b="1" dirty="0" smtClean="0"/>
          </a:p>
          <a:p>
            <a:endParaRPr lang="en-GB" sz="2200" b="1" dirty="0"/>
          </a:p>
          <a:p>
            <a:endParaRPr lang="en-GB" sz="2200" b="1" dirty="0" smtClean="0"/>
          </a:p>
          <a:p>
            <a:endParaRPr lang="en-GB" sz="2200" b="1" dirty="0" smtClean="0"/>
          </a:p>
          <a:p>
            <a:r>
              <a:rPr lang="en-GB" sz="2200" b="1" dirty="0" err="1" smtClean="0"/>
              <a:t>Viermii</a:t>
            </a:r>
            <a:r>
              <a:rPr lang="en-GB" sz="2200" b="1" dirty="0" smtClean="0"/>
              <a:t> </a:t>
            </a:r>
            <a:r>
              <a:rPr lang="en-GB" sz="2200" b="1" dirty="0" err="1" smtClean="0"/>
              <a:t>informatici</a:t>
            </a:r>
            <a:r>
              <a:rPr lang="en-GB" sz="2200" dirty="0"/>
              <a:t> </a:t>
            </a:r>
            <a:r>
              <a:rPr lang="en-GB" sz="2200" dirty="0" err="1" smtClean="0"/>
              <a:t>sunt</a:t>
            </a:r>
            <a:r>
              <a:rPr lang="en-GB" sz="2200" dirty="0"/>
              <a:t>, </a:t>
            </a:r>
            <a:r>
              <a:rPr lang="en-GB" sz="2200" dirty="0" err="1"/>
              <a:t>asemenea</a:t>
            </a:r>
            <a:r>
              <a:rPr lang="en-GB" sz="2200" dirty="0"/>
              <a:t> </a:t>
            </a:r>
            <a:r>
              <a:rPr lang="en-GB" sz="2200" dirty="0" err="1"/>
              <a:t>virusilor</a:t>
            </a:r>
            <a:r>
              <a:rPr lang="en-GB" sz="2200" dirty="0"/>
              <a:t>, </a:t>
            </a:r>
            <a:r>
              <a:rPr lang="en-GB" sz="2200" dirty="0" err="1"/>
              <a:t>programe</a:t>
            </a:r>
            <a:r>
              <a:rPr lang="en-GB" sz="2200" dirty="0"/>
              <a:t> care </a:t>
            </a:r>
            <a:r>
              <a:rPr lang="en-GB" sz="2200" dirty="0" err="1"/>
              <a:t>urmaresc</a:t>
            </a:r>
            <a:r>
              <a:rPr lang="en-GB" sz="2200" dirty="0"/>
              <a:t> </a:t>
            </a:r>
            <a:r>
              <a:rPr lang="en-GB" sz="2200" dirty="0" err="1"/>
              <a:t>sa</a:t>
            </a:r>
            <a:r>
              <a:rPr lang="en-GB" sz="2200" dirty="0"/>
              <a:t> </a:t>
            </a:r>
            <a:r>
              <a:rPr lang="en-GB" sz="2200" dirty="0" err="1"/>
              <a:t>cauzeze</a:t>
            </a:r>
            <a:r>
              <a:rPr lang="en-GB" sz="2200" dirty="0"/>
              <a:t> </a:t>
            </a:r>
            <a:r>
              <a:rPr lang="en-GB" sz="2200" dirty="0" err="1" smtClean="0"/>
              <a:t>probleme</a:t>
            </a:r>
            <a:r>
              <a:rPr lang="en-GB" sz="2200" dirty="0" smtClean="0"/>
              <a:t> </a:t>
            </a:r>
            <a:r>
              <a:rPr lang="en-GB" sz="2200" dirty="0"/>
              <a:t>in </a:t>
            </a:r>
            <a:r>
              <a:rPr lang="en-GB" sz="2200" dirty="0" err="1"/>
              <a:t>functionare</a:t>
            </a:r>
            <a:r>
              <a:rPr lang="en-GB" sz="2200" dirty="0"/>
              <a:t> </a:t>
            </a:r>
            <a:r>
              <a:rPr lang="en-GB" sz="2200" dirty="0" err="1"/>
              <a:t>sau</a:t>
            </a:r>
            <a:r>
              <a:rPr lang="en-GB" sz="2200" dirty="0"/>
              <a:t> </a:t>
            </a:r>
            <a:r>
              <a:rPr lang="en-GB" sz="2200" dirty="0" err="1"/>
              <a:t>chiar</a:t>
            </a:r>
            <a:r>
              <a:rPr lang="en-GB" sz="2200" dirty="0"/>
              <a:t> </a:t>
            </a:r>
            <a:r>
              <a:rPr lang="en-GB" sz="2200" dirty="0" err="1"/>
              <a:t>distrugeri</a:t>
            </a:r>
            <a:r>
              <a:rPr lang="en-GB" sz="2200" dirty="0"/>
              <a:t> de date </a:t>
            </a:r>
            <a:r>
              <a:rPr lang="en-GB" sz="2200" dirty="0" err="1"/>
              <a:t>prin</a:t>
            </a:r>
            <a:r>
              <a:rPr lang="en-GB" sz="2200" dirty="0"/>
              <a:t> </a:t>
            </a:r>
            <a:r>
              <a:rPr lang="en-GB" sz="2200" dirty="0" err="1"/>
              <a:t>intermediul</a:t>
            </a:r>
            <a:r>
              <a:rPr lang="en-GB" sz="2200" dirty="0"/>
              <a:t> </a:t>
            </a:r>
            <a:r>
              <a:rPr lang="en-GB" sz="2200" dirty="0" err="1"/>
              <a:t>retelelor</a:t>
            </a:r>
            <a:r>
              <a:rPr lang="en-GB" sz="2200" dirty="0"/>
              <a:t> de </a:t>
            </a:r>
            <a:r>
              <a:rPr lang="en-GB" sz="2200" dirty="0" err="1"/>
              <a:t>comunicare</a:t>
            </a:r>
            <a:r>
              <a:rPr lang="en-GB" sz="2200" dirty="0"/>
              <a:t> </a:t>
            </a:r>
            <a:r>
              <a:rPr lang="en-GB" sz="2200" dirty="0" err="1"/>
              <a:t>dintre</a:t>
            </a:r>
            <a:r>
              <a:rPr lang="en-GB" sz="2200" dirty="0"/>
              <a:t> </a:t>
            </a:r>
            <a:r>
              <a:rPr lang="en-GB" sz="2200" dirty="0" err="1"/>
              <a:t>calculatoare</a:t>
            </a:r>
            <a:r>
              <a:rPr lang="en-GB" sz="2200" dirty="0"/>
              <a:t>, </a:t>
            </a:r>
            <a:r>
              <a:rPr lang="en-GB" sz="2200" dirty="0" err="1"/>
              <a:t>fiind</a:t>
            </a:r>
            <a:r>
              <a:rPr lang="en-GB" sz="2200" dirty="0"/>
              <a:t> </a:t>
            </a:r>
            <a:r>
              <a:rPr lang="en-GB" sz="2200" dirty="0" err="1"/>
              <a:t>capabili</a:t>
            </a:r>
            <a:r>
              <a:rPr lang="en-GB" sz="2200" dirty="0"/>
              <a:t> </a:t>
            </a:r>
            <a:r>
              <a:rPr lang="en-GB" sz="2200" dirty="0" err="1"/>
              <a:t>sa</a:t>
            </a:r>
            <a:r>
              <a:rPr lang="en-GB" sz="2200" dirty="0"/>
              <a:t> se </a:t>
            </a:r>
            <a:r>
              <a:rPr lang="en-GB" sz="2200" dirty="0" err="1"/>
              <a:t>inmulteasca</a:t>
            </a:r>
            <a:r>
              <a:rPr lang="en-GB" sz="2200" dirty="0"/>
              <a:t>, </a:t>
            </a:r>
            <a:r>
              <a:rPr lang="en-GB" sz="2200" dirty="0" err="1"/>
              <a:t>si</a:t>
            </a:r>
            <a:r>
              <a:rPr lang="en-GB" sz="2200" dirty="0"/>
              <a:t> </a:t>
            </a:r>
            <a:r>
              <a:rPr lang="en-GB" sz="2200" dirty="0" err="1"/>
              <a:t>asemenea</a:t>
            </a:r>
            <a:r>
              <a:rPr lang="en-GB" sz="2200" dirty="0"/>
              <a:t> </a:t>
            </a:r>
            <a:r>
              <a:rPr lang="en-GB" sz="2200" dirty="0" err="1"/>
              <a:t>troijenilor</a:t>
            </a:r>
            <a:r>
              <a:rPr lang="en-GB" sz="2200" dirty="0"/>
              <a:t> </a:t>
            </a:r>
            <a:r>
              <a:rPr lang="en-GB" sz="2200" dirty="0" err="1"/>
              <a:t>intrucat</a:t>
            </a:r>
            <a:r>
              <a:rPr lang="en-GB" sz="2200" dirty="0"/>
              <a:t> nu </a:t>
            </a:r>
            <a:r>
              <a:rPr lang="en-GB" sz="2200" dirty="0" err="1"/>
              <a:t>ataca</a:t>
            </a:r>
            <a:r>
              <a:rPr lang="en-GB" sz="2200" dirty="0"/>
              <a:t> </a:t>
            </a:r>
            <a:r>
              <a:rPr lang="en-GB" sz="2200" dirty="0" err="1"/>
              <a:t>fisiere</a:t>
            </a:r>
            <a:r>
              <a:rPr lang="en-GB" sz="2200" dirty="0"/>
              <a:t> ci </a:t>
            </a:r>
            <a:r>
              <a:rPr lang="en-GB" sz="2200" dirty="0" err="1"/>
              <a:t>intreg</a:t>
            </a:r>
            <a:r>
              <a:rPr lang="en-GB" sz="2200" dirty="0"/>
              <a:t> </a:t>
            </a:r>
            <a:r>
              <a:rPr lang="en-GB" sz="2200" dirty="0" err="1"/>
              <a:t>sistemul</a:t>
            </a:r>
            <a:r>
              <a:rPr lang="en-GB" sz="2200" dirty="0"/>
              <a:t>, </a:t>
            </a:r>
            <a:r>
              <a:rPr lang="en-GB" sz="2200" dirty="0" err="1"/>
              <a:t>ruleaza</a:t>
            </a:r>
            <a:r>
              <a:rPr lang="en-GB" sz="2200" dirty="0"/>
              <a:t> independent </a:t>
            </a:r>
            <a:r>
              <a:rPr lang="en-GB" sz="2200" dirty="0" err="1"/>
              <a:t>si</a:t>
            </a:r>
            <a:r>
              <a:rPr lang="en-GB" sz="2200" dirty="0"/>
              <a:t> </a:t>
            </a:r>
            <a:r>
              <a:rPr lang="en-GB" sz="2200" dirty="0" err="1"/>
              <a:t>consuma</a:t>
            </a:r>
            <a:r>
              <a:rPr lang="en-GB" sz="2200" dirty="0"/>
              <a:t> din </a:t>
            </a:r>
            <a:r>
              <a:rPr lang="en-GB" sz="2200" dirty="0" err="1"/>
              <a:t>resursele</a:t>
            </a:r>
            <a:r>
              <a:rPr lang="en-GB" sz="2200" dirty="0"/>
              <a:t> </a:t>
            </a:r>
            <a:r>
              <a:rPr lang="en-GB" sz="2200" dirty="0" err="1"/>
              <a:t>calculatorului-gazda</a:t>
            </a:r>
            <a:r>
              <a:rPr lang="en-GB" sz="2200" dirty="0"/>
              <a:t>. </a:t>
            </a:r>
          </a:p>
        </p:txBody>
      </p:sp>
      <p:pic>
        <p:nvPicPr>
          <p:cNvPr id="4" name="Рисунок 3"/>
          <p:cNvPicPr>
            <a:picLocks noChangeAspect="1"/>
          </p:cNvPicPr>
          <p:nvPr/>
        </p:nvPicPr>
        <p:blipFill>
          <a:blip r:embed="rId2" cstate="print"/>
          <a:stretch>
            <a:fillRect/>
          </a:stretch>
        </p:blipFill>
        <p:spPr>
          <a:xfrm>
            <a:off x="6639119" y="2027975"/>
            <a:ext cx="3204995" cy="4984653"/>
          </a:xfrm>
          <a:prstGeom prst="rect">
            <a:avLst/>
          </a:prstGeom>
        </p:spPr>
      </p:pic>
      <p:pic>
        <p:nvPicPr>
          <p:cNvPr id="5" name="Рисунок 4"/>
          <p:cNvPicPr>
            <a:picLocks noChangeAspect="1"/>
          </p:cNvPicPr>
          <p:nvPr/>
        </p:nvPicPr>
        <p:blipFill>
          <a:blip r:embed="rId3" cstate="print"/>
          <a:stretch>
            <a:fillRect/>
          </a:stretch>
        </p:blipFill>
        <p:spPr>
          <a:xfrm rot="21197058">
            <a:off x="2429225" y="2105257"/>
            <a:ext cx="3578214" cy="5139541"/>
          </a:xfrm>
          <a:prstGeom prst="rect">
            <a:avLst/>
          </a:prstGeom>
        </p:spPr>
      </p:pic>
    </p:spTree>
    <p:extLst>
      <p:ext uri="{BB962C8B-B14F-4D97-AF65-F5344CB8AC3E}">
        <p14:creationId xmlns:p14="http://schemas.microsoft.com/office/powerpoint/2010/main" val="28633166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41413" y="0"/>
            <a:ext cx="9905998" cy="1143000"/>
          </a:xfrm>
        </p:spPr>
        <p:txBody>
          <a:bodyPr>
            <a:normAutofit/>
          </a:bodyPr>
          <a:lstStyle/>
          <a:p>
            <a:r>
              <a:rPr lang="x-none" sz="6000" dirty="0" smtClean="0">
                <a:solidFill>
                  <a:schemeClr val="bg2"/>
                </a:solidFill>
              </a:rPr>
              <a:t>TROIENII</a:t>
            </a:r>
            <a:endParaRPr lang="en-GB" sz="6000" dirty="0">
              <a:solidFill>
                <a:schemeClr val="bg2"/>
              </a:solidFill>
            </a:endParaRPr>
          </a:p>
        </p:txBody>
      </p:sp>
      <p:sp>
        <p:nvSpPr>
          <p:cNvPr id="3" name="Объект 2"/>
          <p:cNvSpPr>
            <a:spLocks noGrp="1"/>
          </p:cNvSpPr>
          <p:nvPr>
            <p:ph idx="1"/>
          </p:nvPr>
        </p:nvSpPr>
        <p:spPr>
          <a:xfrm>
            <a:off x="1141413" y="865429"/>
            <a:ext cx="9905999" cy="5683987"/>
          </a:xfrm>
        </p:spPr>
        <p:txBody>
          <a:bodyPr>
            <a:normAutofit/>
          </a:bodyPr>
          <a:lstStyle/>
          <a:p>
            <a:r>
              <a:rPr lang="en-GB" sz="2900" b="1" dirty="0"/>
              <a:t>Un </a:t>
            </a:r>
            <a:r>
              <a:rPr lang="en-GB" sz="2900" b="1" dirty="0" err="1"/>
              <a:t>cal</a:t>
            </a:r>
            <a:r>
              <a:rPr lang="en-GB" sz="2900" b="1" dirty="0"/>
              <a:t> </a:t>
            </a:r>
            <a:r>
              <a:rPr lang="en-GB" sz="2900" b="1" dirty="0" err="1"/>
              <a:t>troian</a:t>
            </a:r>
            <a:r>
              <a:rPr lang="en-GB" sz="2900" dirty="0"/>
              <a:t> </a:t>
            </a:r>
            <a:r>
              <a:rPr lang="en-GB" sz="2900" dirty="0" err="1" smtClean="0"/>
              <a:t>în</a:t>
            </a:r>
            <a:r>
              <a:rPr lang="en-GB" sz="2900" dirty="0" smtClean="0"/>
              <a:t> </a:t>
            </a:r>
            <a:r>
              <a:rPr lang="en-GB" sz="2900" dirty="0" err="1"/>
              <a:t>cazul</a:t>
            </a:r>
            <a:r>
              <a:rPr lang="en-GB" sz="2900" dirty="0"/>
              <a:t> software-</a:t>
            </a:r>
            <a:r>
              <a:rPr lang="en-GB" sz="2900" dirty="0" err="1"/>
              <a:t>ul</a:t>
            </a:r>
            <a:r>
              <a:rPr lang="en-GB" sz="2900" dirty="0"/>
              <a:t> </a:t>
            </a:r>
            <a:r>
              <a:rPr lang="en-GB" sz="2900" dirty="0" err="1"/>
              <a:t>computerelor</a:t>
            </a:r>
            <a:r>
              <a:rPr lang="en-GB" sz="2900" dirty="0"/>
              <a:t> </a:t>
            </a:r>
            <a:r>
              <a:rPr lang="en-GB" sz="2900" dirty="0" err="1" smtClean="0"/>
              <a:t>descrie</a:t>
            </a:r>
            <a:r>
              <a:rPr lang="en-GB" sz="2900" dirty="0" smtClean="0"/>
              <a:t> </a:t>
            </a:r>
            <a:r>
              <a:rPr lang="en-GB" sz="2900" dirty="0"/>
              <a:t>un </a:t>
            </a:r>
            <a:r>
              <a:rPr lang="en-GB" sz="2900" dirty="0" err="1"/>
              <a:t>anumit</a:t>
            </a:r>
            <a:r>
              <a:rPr lang="en-GB" sz="2900" dirty="0"/>
              <a:t> tip de program </a:t>
            </a:r>
            <a:r>
              <a:rPr lang="en-GB" sz="2900" dirty="0" err="1"/>
              <a:t>spion</a:t>
            </a:r>
            <a:r>
              <a:rPr lang="en-GB" sz="2900" dirty="0"/>
              <a:t>, care </a:t>
            </a:r>
            <a:r>
              <a:rPr lang="en-GB" sz="2900" dirty="0" err="1"/>
              <a:t>realizează</a:t>
            </a:r>
            <a:r>
              <a:rPr lang="en-GB" sz="2900" dirty="0"/>
              <a:t> </a:t>
            </a:r>
            <a:r>
              <a:rPr lang="en-GB" sz="2900" dirty="0" err="1"/>
              <a:t>functii</a:t>
            </a:r>
            <a:r>
              <a:rPr lang="en-GB" sz="2900" dirty="0"/>
              <a:t> </a:t>
            </a:r>
            <a:r>
              <a:rPr lang="en-GB" sz="2900" dirty="0" err="1"/>
              <a:t>malefice</a:t>
            </a:r>
            <a:r>
              <a:rPr lang="en-GB" sz="2900" dirty="0"/>
              <a:t> care permit </a:t>
            </a:r>
            <a:r>
              <a:rPr lang="en-GB" sz="2900" dirty="0" err="1"/>
              <a:t>accesarea</a:t>
            </a:r>
            <a:r>
              <a:rPr lang="en-GB" sz="2900" dirty="0"/>
              <a:t> </a:t>
            </a:r>
            <a:r>
              <a:rPr lang="en-GB" sz="2900" dirty="0" err="1"/>
              <a:t>neautorizată</a:t>
            </a:r>
            <a:r>
              <a:rPr lang="en-GB" sz="2900" dirty="0"/>
              <a:t> a </a:t>
            </a:r>
            <a:r>
              <a:rPr lang="en-GB" sz="2900" dirty="0" err="1"/>
              <a:t>unui</a:t>
            </a:r>
            <a:r>
              <a:rPr lang="en-GB" sz="2900" dirty="0"/>
              <a:t> calculator, </a:t>
            </a:r>
            <a:r>
              <a:rPr lang="en-GB" sz="2900" dirty="0" err="1"/>
              <a:t>respectiv</a:t>
            </a:r>
            <a:r>
              <a:rPr lang="en-GB" sz="2900" dirty="0"/>
              <a:t> </a:t>
            </a:r>
            <a:r>
              <a:rPr lang="en-GB" sz="2900" dirty="0" err="1"/>
              <a:t>copierea</a:t>
            </a:r>
            <a:r>
              <a:rPr lang="en-GB" sz="2900" dirty="0"/>
              <a:t> </a:t>
            </a:r>
            <a:r>
              <a:rPr lang="en-GB" sz="2900" dirty="0" err="1"/>
              <a:t>fisierelor</a:t>
            </a:r>
            <a:r>
              <a:rPr lang="en-GB" sz="2900" dirty="0"/>
              <a:t>, </a:t>
            </a:r>
            <a:r>
              <a:rPr lang="en-GB" sz="2900" dirty="0" err="1"/>
              <a:t>si</a:t>
            </a:r>
            <a:r>
              <a:rPr lang="en-GB" sz="2900" dirty="0"/>
              <a:t> </a:t>
            </a:r>
            <a:r>
              <a:rPr lang="en-GB" sz="2900" dirty="0" err="1"/>
              <a:t>chiar</a:t>
            </a:r>
            <a:r>
              <a:rPr lang="en-GB" sz="2900" dirty="0"/>
              <a:t> </a:t>
            </a:r>
            <a:r>
              <a:rPr lang="en-GB" sz="2900" dirty="0" err="1"/>
              <a:t>controlarea</a:t>
            </a:r>
            <a:r>
              <a:rPr lang="en-GB" sz="2900" dirty="0"/>
              <a:t> </a:t>
            </a:r>
            <a:r>
              <a:rPr lang="en-GB" sz="2900" dirty="0" err="1"/>
              <a:t>comenzilor</a:t>
            </a:r>
            <a:r>
              <a:rPr lang="en-GB" sz="2900" dirty="0"/>
              <a:t> </a:t>
            </a:r>
            <a:r>
              <a:rPr lang="en-GB" sz="2900" dirty="0" err="1"/>
              <a:t>calculatorui</a:t>
            </a:r>
            <a:r>
              <a:rPr lang="en-GB" sz="2900" dirty="0"/>
              <a:t> </a:t>
            </a:r>
            <a:r>
              <a:rPr lang="en-GB" sz="2900" dirty="0" err="1"/>
              <a:t>penetrat</a:t>
            </a:r>
            <a:r>
              <a:rPr lang="en-GB" sz="2900" dirty="0"/>
              <a:t>.</a:t>
            </a:r>
          </a:p>
          <a:p>
            <a:endParaRPr lang="en-GB" dirty="0"/>
          </a:p>
        </p:txBody>
      </p:sp>
      <p:pic>
        <p:nvPicPr>
          <p:cNvPr id="4" name="Рисунок 3"/>
          <p:cNvPicPr>
            <a:picLocks noChangeAspect="1"/>
          </p:cNvPicPr>
          <p:nvPr/>
        </p:nvPicPr>
        <p:blipFill>
          <a:blip r:embed="rId2" cstate="print"/>
          <a:stretch>
            <a:fillRect/>
          </a:stretch>
        </p:blipFill>
        <p:spPr>
          <a:xfrm>
            <a:off x="3003708" y="3433078"/>
            <a:ext cx="3475739" cy="5717338"/>
          </a:xfrm>
          <a:prstGeom prst="rect">
            <a:avLst/>
          </a:prstGeom>
        </p:spPr>
      </p:pic>
    </p:spTree>
    <p:extLst>
      <p:ext uri="{BB962C8B-B14F-4D97-AF65-F5344CB8AC3E}">
        <p14:creationId xmlns:p14="http://schemas.microsoft.com/office/powerpoint/2010/main" val="27346858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270" y="0"/>
            <a:ext cx="9905998" cy="1478570"/>
          </a:xfrm>
        </p:spPr>
        <p:txBody>
          <a:bodyPr>
            <a:noAutofit/>
          </a:bodyPr>
          <a:lstStyle/>
          <a:p>
            <a:r>
              <a:rPr lang="ro-RO" sz="6000" dirty="0" smtClean="0">
                <a:solidFill>
                  <a:schemeClr val="bg1"/>
                </a:solidFill>
              </a:rPr>
              <a:t>Securitatea utilizatorului</a:t>
            </a:r>
            <a:endParaRPr lang="ro-RO" sz="6000" dirty="0">
              <a:solidFill>
                <a:schemeClr val="bg1"/>
              </a:solidFill>
            </a:endParaRPr>
          </a:p>
        </p:txBody>
      </p:sp>
      <p:sp>
        <p:nvSpPr>
          <p:cNvPr id="3" name="Content Placeholder 2"/>
          <p:cNvSpPr>
            <a:spLocks noGrp="1"/>
          </p:cNvSpPr>
          <p:nvPr>
            <p:ph idx="1"/>
          </p:nvPr>
        </p:nvSpPr>
        <p:spPr>
          <a:xfrm>
            <a:off x="1141412" y="1271847"/>
            <a:ext cx="9905999" cy="3832168"/>
          </a:xfrm>
        </p:spPr>
        <p:txBody>
          <a:bodyPr>
            <a:normAutofit/>
          </a:bodyPr>
          <a:lstStyle/>
          <a:p>
            <a:r>
              <a:rPr lang="ro-RO" b="1" dirty="0"/>
              <a:t>Hackeri şi crackeri</a:t>
            </a:r>
          </a:p>
          <a:p>
            <a:r>
              <a:rPr lang="ro-RO" dirty="0" smtClean="0"/>
              <a:t>Hackeri </a:t>
            </a:r>
            <a:r>
              <a:rPr lang="ro-RO" dirty="0"/>
              <a:t>şi crackeri sunt termeni care denumesc persoane ce pătrund în sistemele de date. Aceştia pot intra într-un computer neprotejat prin intermediul Internetului şi pot să abuzeze de el, să fure sau să copieze fişiere şi să le utilizeze pentru activităţi ilegale.</a:t>
            </a:r>
          </a:p>
          <a:p>
            <a:r>
              <a:rPr lang="ro-RO" dirty="0"/>
              <a:t>Cea mai bună metodă de a proteja un computer împotriva acestor atacuri este utilizarea unui firewall sau păstrarea sistemului de operare actualizat.</a:t>
            </a:r>
          </a:p>
          <a:p>
            <a:endParaRPr lang="ro-RO" dirty="0"/>
          </a:p>
        </p:txBody>
      </p:sp>
      <p:pic>
        <p:nvPicPr>
          <p:cNvPr id="4" name="Picture 8" descr="Imagini pentru online securit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00424" y="1077361"/>
            <a:ext cx="1806582" cy="167305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3074" name="Picture 2" descr="Imagini pentru hack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2522" y="4763358"/>
            <a:ext cx="4461570" cy="192855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26259445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o-RO" b="1" dirty="0"/>
              <a:t>Trimiterea de mesaje nesolicitate pe Internet</a:t>
            </a:r>
            <a:br>
              <a:rPr lang="ro-RO" b="1" dirty="0"/>
            </a:br>
            <a:endParaRPr lang="ro-RO" dirty="0"/>
          </a:p>
        </p:txBody>
      </p:sp>
      <p:sp>
        <p:nvSpPr>
          <p:cNvPr id="3" name="Content Placeholder 2"/>
          <p:cNvSpPr>
            <a:spLocks noGrp="1"/>
          </p:cNvSpPr>
          <p:nvPr>
            <p:ph idx="1"/>
          </p:nvPr>
        </p:nvSpPr>
        <p:spPr>
          <a:xfrm>
            <a:off x="1141412" y="1745673"/>
            <a:ext cx="9905999" cy="4763192"/>
          </a:xfrm>
        </p:spPr>
        <p:txBody>
          <a:bodyPr>
            <a:normAutofit fontScale="70000" lnSpcReduction="20000"/>
          </a:bodyPr>
          <a:lstStyle/>
          <a:p>
            <a:pPr marL="0" indent="0">
              <a:buNone/>
            </a:pPr>
            <a:r>
              <a:rPr lang="ro-RO" dirty="0"/>
              <a:t/>
            </a:r>
            <a:br>
              <a:rPr lang="ro-RO" dirty="0"/>
            </a:br>
            <a:r>
              <a:rPr lang="ro-RO" dirty="0" smtClean="0"/>
              <a:t> E-mailurile </a:t>
            </a:r>
            <a:r>
              <a:rPr lang="ro-RO" dirty="0"/>
              <a:t>în masă sunt cunoscute ca mesaje nesolicitate sau spam. Acestea supraîncarcă programele de e-mail şi pot bloca cutiile de poştă electronică. Cei care trimit mesaje nesolicitate folosesc uneori viermii de e-mail ca instrumente.</a:t>
            </a:r>
            <a:br>
              <a:rPr lang="ro-RO" dirty="0"/>
            </a:br>
            <a:r>
              <a:rPr lang="ro-RO" dirty="0"/>
              <a:t/>
            </a:r>
            <a:br>
              <a:rPr lang="ro-RO" dirty="0"/>
            </a:br>
            <a:r>
              <a:rPr lang="ro-RO" b="1" dirty="0"/>
              <a:t>Cinci reguli pentru e-mail:</a:t>
            </a:r>
            <a:endParaRPr lang="ro-RO" dirty="0"/>
          </a:p>
          <a:p>
            <a:pPr marL="457200" indent="-457200">
              <a:buFont typeface="+mj-lt"/>
              <a:buAutoNum type="arabicPeriod"/>
            </a:pPr>
            <a:r>
              <a:rPr lang="ro-RO" dirty="0"/>
              <a:t>Nu deschideţi niciodată mesaje suspecte sau ataşamente de e-mail de la persoane pe care nu le cunoaşteţi. În schimb, ştergeţi-le direct din meniul de mesaje.</a:t>
            </a:r>
            <a:endParaRPr lang="ro-RO" b="1" dirty="0"/>
          </a:p>
          <a:p>
            <a:pPr marL="457200" indent="-457200">
              <a:buFont typeface="+mj-lt"/>
              <a:buAutoNum type="arabicPeriod"/>
            </a:pPr>
            <a:r>
              <a:rPr lang="ro-RO" dirty="0"/>
              <a:t>Nu răspundeţi niciodată la un mesaj nesolicitat.</a:t>
            </a:r>
            <a:endParaRPr lang="ro-RO" b="1" dirty="0"/>
          </a:p>
          <a:p>
            <a:pPr marL="457200" indent="-457200">
              <a:buFont typeface="+mj-lt"/>
              <a:buAutoNum type="arabicPeriod"/>
            </a:pPr>
            <a:r>
              <a:rPr lang="ro-RO" dirty="0"/>
              <a:t>Utilizaţi filtrul de spam al furnizorului dvs. de Internet sau al programului de e-mail, dacă acesta are unul.</a:t>
            </a:r>
            <a:endParaRPr lang="ro-RO" b="1" dirty="0"/>
          </a:p>
          <a:p>
            <a:pPr marL="457200" indent="-457200">
              <a:buFont typeface="+mj-lt"/>
              <a:buAutoNum type="arabicPeriod"/>
            </a:pPr>
            <a:r>
              <a:rPr lang="ro-RO" dirty="0"/>
              <a:t>Utilizaţi o adresă de e-mail nouă sau accesibilă întregii familii pentru întrebări pe Internet, forumuri de discuţii etc.</a:t>
            </a:r>
            <a:endParaRPr lang="ro-RO" b="1" dirty="0"/>
          </a:p>
          <a:p>
            <a:pPr marL="457200" indent="-457200">
              <a:buFont typeface="+mj-lt"/>
              <a:buAutoNum type="arabicPeriod"/>
            </a:pPr>
            <a:r>
              <a:rPr lang="ro-RO" dirty="0"/>
              <a:t>Nu trimiteţi niciodată mai departe e-mailuri în lanţ. În schimb, ştergeţi-le.</a:t>
            </a:r>
            <a:endParaRPr lang="ro-RO" b="1" dirty="0"/>
          </a:p>
          <a:p>
            <a:endParaRPr lang="ro-RO" dirty="0"/>
          </a:p>
        </p:txBody>
      </p:sp>
      <p:pic>
        <p:nvPicPr>
          <p:cNvPr id="2050" name="Picture 2" descr="Imagini pentru emai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6736" y="5220394"/>
            <a:ext cx="2028819" cy="1471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4121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964602"/>
          </a:xfrm>
        </p:spPr>
        <p:txBody>
          <a:bodyPr/>
          <a:lstStyle/>
          <a:p>
            <a:r>
              <a:rPr lang="ro-RO" b="1" dirty="0"/>
              <a:t>Închideţi ferestrele pop-up suspecte</a:t>
            </a:r>
            <a:endParaRPr lang="ro-RO" dirty="0"/>
          </a:p>
        </p:txBody>
      </p:sp>
      <p:sp>
        <p:nvSpPr>
          <p:cNvPr id="3" name="Content Placeholder 2"/>
          <p:cNvSpPr>
            <a:spLocks noGrp="1"/>
          </p:cNvSpPr>
          <p:nvPr>
            <p:ph idx="1"/>
          </p:nvPr>
        </p:nvSpPr>
        <p:spPr>
          <a:xfrm>
            <a:off x="905348" y="1647731"/>
            <a:ext cx="5487140" cy="4143470"/>
          </a:xfrm>
        </p:spPr>
        <p:txBody>
          <a:bodyPr>
            <a:normAutofit/>
          </a:bodyPr>
          <a:lstStyle/>
          <a:p>
            <a:pPr marL="0" indent="0">
              <a:buNone/>
            </a:pPr>
            <a:r>
              <a:rPr lang="ro-RO" dirty="0" smtClean="0"/>
              <a:t>Ferestrele </a:t>
            </a:r>
            <a:r>
              <a:rPr lang="ro-RO" dirty="0"/>
              <a:t>pop-up sunt ferestre mici cu mesaje care vă încurajează să faceţi click pe ele. Dacă o astfel de fereastră apare pe ecran, cel mai sigur lucru este să o închideţi apăsând pe butonul X – de obicei se află în colţul din dreapta sus. Nu puteţi fi niciodată siguri ce va face programul chiar dacă apăsaţi pe „Nu”.</a:t>
            </a:r>
          </a:p>
        </p:txBody>
      </p:sp>
      <p:pic>
        <p:nvPicPr>
          <p:cNvPr id="4098" name="Picture 2" descr="Imagini pentru examples of pop up window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58114" y="1756371"/>
            <a:ext cx="5600690" cy="47842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7034013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Nu vă lăsaţi păcăliţi</a:t>
            </a:r>
            <a:endParaRPr lang="ro-RO" dirty="0"/>
          </a:p>
        </p:txBody>
      </p:sp>
      <p:sp>
        <p:nvSpPr>
          <p:cNvPr id="3" name="Content Placeholder 2"/>
          <p:cNvSpPr>
            <a:spLocks noGrp="1"/>
          </p:cNvSpPr>
          <p:nvPr>
            <p:ph idx="1"/>
          </p:nvPr>
        </p:nvSpPr>
        <p:spPr>
          <a:xfrm>
            <a:off x="1141412" y="1845425"/>
            <a:ext cx="9905999" cy="3945776"/>
          </a:xfrm>
        </p:spPr>
        <p:txBody>
          <a:bodyPr>
            <a:normAutofit/>
          </a:bodyPr>
          <a:lstStyle/>
          <a:p>
            <a:pPr marL="0" indent="0">
              <a:buNone/>
            </a:pPr>
            <a:r>
              <a:rPr lang="ro-RO" dirty="0" smtClean="0"/>
              <a:t>Ascunderea </a:t>
            </a:r>
            <a:r>
              <a:rPr lang="ro-RO" dirty="0"/>
              <a:t>identităţii este uşor de realizat pe Internet. Este recomandat să verificaţi identitatea persoanei cu care comunicaţi (de exemplu, în grupuri de discuţie). Ar trebui să nu dezvăluiţi niciodată informaţiile personale pe Internet, cu excepţia persoanelor pe care le cunoaşteţi şi în care aveţi încredere. Dacă vi se cer datele personale pe un site, citiţi înainte „Termenii de utilizare” sau „Politica de confidenţialitate” a site-ului pentru a vă asigura că operatorul acestuia a explicat cum va utiliza aceste informaţii, precum şi dacă le va transmite către alte persoane.</a:t>
            </a:r>
          </a:p>
        </p:txBody>
      </p:sp>
    </p:spTree>
    <p:extLst>
      <p:ext uri="{BB962C8B-B14F-4D97-AF65-F5344CB8AC3E}">
        <p14:creationId xmlns:p14="http://schemas.microsoft.com/office/powerpoint/2010/main" val="27774857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3854"/>
            <a:ext cx="9905998" cy="1733465"/>
          </a:xfrm>
        </p:spPr>
        <p:txBody>
          <a:bodyPr>
            <a:noAutofit/>
          </a:bodyPr>
          <a:lstStyle/>
          <a:p>
            <a:r>
              <a:rPr lang="ro-RO" sz="4400" dirty="0" smtClean="0">
                <a:solidFill>
                  <a:schemeClr val="bg1"/>
                </a:solidFill>
              </a:rPr>
              <a:t>10 sfaturi de care sa tii cont cand folosesti interenetul</a:t>
            </a:r>
            <a:endParaRPr lang="ro-RO" sz="4400" dirty="0">
              <a:solidFill>
                <a:schemeClr val="bg1"/>
              </a:solidFill>
            </a:endParaRPr>
          </a:p>
        </p:txBody>
      </p:sp>
      <p:sp>
        <p:nvSpPr>
          <p:cNvPr id="3" name="Content Placeholder 2"/>
          <p:cNvSpPr>
            <a:spLocks noGrp="1"/>
          </p:cNvSpPr>
          <p:nvPr>
            <p:ph idx="1"/>
          </p:nvPr>
        </p:nvSpPr>
        <p:spPr>
          <a:xfrm>
            <a:off x="814812" y="1747319"/>
            <a:ext cx="7633411" cy="4923752"/>
          </a:xfrm>
        </p:spPr>
        <p:txBody>
          <a:bodyPr>
            <a:normAutofit lnSpcReduction="10000"/>
          </a:bodyPr>
          <a:lstStyle/>
          <a:p>
            <a:pPr marL="457200" indent="-457200">
              <a:buFont typeface="+mj-lt"/>
              <a:buAutoNum type="arabicPeriod"/>
            </a:pPr>
            <a:r>
              <a:rPr lang="ro-RO" b="1" dirty="0" smtClean="0"/>
              <a:t>Folosesiti parole complexe si noteazati-le undeva in caz ca le uiti.</a:t>
            </a:r>
          </a:p>
          <a:p>
            <a:pPr marL="457200" indent="-457200">
              <a:buFont typeface="+mj-lt"/>
              <a:buAutoNum type="arabicPeriod"/>
            </a:pPr>
            <a:r>
              <a:rPr lang="it-IT" b="1" dirty="0"/>
              <a:t>Nu </a:t>
            </a:r>
            <a:r>
              <a:rPr lang="it-IT" b="1" dirty="0" smtClean="0"/>
              <a:t>lasa</a:t>
            </a:r>
            <a:r>
              <a:rPr lang="ro-RO" b="1" dirty="0" smtClean="0"/>
              <a:t>ti</a:t>
            </a:r>
            <a:r>
              <a:rPr lang="it-IT" b="1" dirty="0" smtClean="0"/>
              <a:t> </a:t>
            </a:r>
            <a:r>
              <a:rPr lang="it-IT" b="1" dirty="0"/>
              <a:t>computerul conectat la retele cand nu il </a:t>
            </a:r>
            <a:r>
              <a:rPr lang="it-IT" b="1" dirty="0" smtClean="0"/>
              <a:t>folosesti</a:t>
            </a:r>
            <a:r>
              <a:rPr lang="ro-RO" b="1" dirty="0" smtClean="0"/>
              <a:t>.</a:t>
            </a:r>
          </a:p>
          <a:p>
            <a:pPr marL="457200" indent="-457200">
              <a:buFont typeface="+mj-lt"/>
              <a:buAutoNum type="arabicPeriod"/>
            </a:pPr>
            <a:r>
              <a:rPr lang="ro-RO" b="1" dirty="0" smtClean="0"/>
              <a:t>Nu intrati pe siteuri necunoscute sau nesecurizate daca nu stii ce rerpezinta.</a:t>
            </a:r>
          </a:p>
          <a:p>
            <a:pPr marL="457200" indent="-457200">
              <a:buFont typeface="+mj-lt"/>
              <a:buAutoNum type="arabicPeriod"/>
            </a:pPr>
            <a:r>
              <a:rPr lang="ro-RO" b="1" dirty="0" smtClean="0"/>
              <a:t>Vorbesti cu parintii inainte de a cumpara ceva online.</a:t>
            </a:r>
          </a:p>
          <a:p>
            <a:pPr marL="457200" indent="-457200">
              <a:buFont typeface="+mj-lt"/>
              <a:buAutoNum type="arabicPeriod"/>
            </a:pPr>
            <a:r>
              <a:rPr lang="ro-RO" b="1" dirty="0" smtClean="0"/>
              <a:t>Nu accesati reclamele, mai ales cele care iti zic ca ai castigat ceva si iti cer un email sau datele unui card pentru ati transfera banii de exemplu.</a:t>
            </a:r>
            <a:endParaRPr lang="ro-RO" b="1" dirty="0"/>
          </a:p>
        </p:txBody>
      </p:sp>
      <p:pic>
        <p:nvPicPr>
          <p:cNvPr id="4" name="Picture 2" descr="Imagini pentru online securit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04845">
            <a:off x="8538902" y="2243181"/>
            <a:ext cx="3396858" cy="21985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5122" name="Picture 2" descr="Imagini pentru hard passwo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48223" y="4587838"/>
            <a:ext cx="3324689" cy="208323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271110433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169</TotalTime>
  <Words>586</Words>
  <Application>Microsoft Office PowerPoint</Application>
  <PresentationFormat>Widescreen</PresentationFormat>
  <Paragraphs>60</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Trebuchet MS</vt:lpstr>
      <vt:lpstr>Tw Cen MT</vt:lpstr>
      <vt:lpstr>Circuit</vt:lpstr>
      <vt:lpstr>Securitatea cibernetica</vt:lpstr>
      <vt:lpstr>PowerPoint Presentation</vt:lpstr>
      <vt:lpstr>VIRUSI SI VIERMI</vt:lpstr>
      <vt:lpstr>TROIENII</vt:lpstr>
      <vt:lpstr>Securitatea utilizatorului</vt:lpstr>
      <vt:lpstr>Trimiterea de mesaje nesolicitate pe Internet </vt:lpstr>
      <vt:lpstr>Închideţi ferestrele pop-up suspecte</vt:lpstr>
      <vt:lpstr>Nu vă lăsaţi păcăliţi</vt:lpstr>
      <vt:lpstr>10 sfaturi de care sa tii cont cand folosesti interenetul</vt:lpstr>
      <vt:lpstr>10 sfaturi de care sa tii cont cand folosesti interenetul</vt:lpstr>
      <vt:lpstr>Stop. Think. Connect. </vt:lpstr>
      <vt:lpstr>PowerPoint Presentation</vt:lpstr>
      <vt:lpstr>Multumim pentru atentie!!</vt:lpstr>
    </vt:vector>
  </TitlesOfParts>
  <Company>Reanimator Extreme Edition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Securitatea cibernetica</dc:title>
  <dc:creator>Admin</dc:creator>
  <cp:lastModifiedBy>Admin</cp:lastModifiedBy>
  <cp:revision>16</cp:revision>
  <dcterms:created xsi:type="dcterms:W3CDTF">2018-10-14T08:37:47Z</dcterms:created>
  <dcterms:modified xsi:type="dcterms:W3CDTF">2018-12-02T15:11:15Z</dcterms:modified>
</cp:coreProperties>
</file>